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7315200" cy="7315200"/>
  <p:notesSz cx="6858000" cy="9144000"/>
  <p:embeddedFontLst>
    <p:embeddedFont>
      <p:font typeface="IM Fell" charset="1" panose="02000000000000000000"/>
      <p:regular r:id="rId17"/>
    </p:embeddedFont>
    <p:embeddedFont>
      <p:font typeface="IM Fell Italics" charset="1" panose="020000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Bold Italics" charset="1" panose="020B0803030501040103"/>
      <p:regular r:id="rId21"/>
    </p:embeddedFont>
    <p:embeddedFont>
      <p:font typeface="Playpen Sans Bold" charset="1" panose="00000000000000000000"/>
      <p:regular r:id="rId22"/>
    </p:embeddedFont>
    <p:embeddedFont>
      <p:font typeface="Arimo" charset="1" panose="020B0604020202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geeksforgeeks.org/image-processing-opencv-vs-pil/" TargetMode="External" Type="http://schemas.openxmlformats.org/officeDocument/2006/relationships/hyperlink"/><Relationship Id="rId2" Target="../media/image34.png" Type="http://schemas.openxmlformats.org/officeDocument/2006/relationships/image"/><Relationship Id="rId3" Target="../media/image3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56.jpeg" Type="http://schemas.openxmlformats.org/officeDocument/2006/relationships/image"/><Relationship Id="rId9" Target="https://medium.com/pythoneers/image-processing-in-python-using-pillow-7f7b650e06f5"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43.jpeg" Type="http://schemas.openxmlformats.org/officeDocument/2006/relationships/image"/><Relationship Id="rId5"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EFD8"/>
        </a:solidFill>
      </p:bgPr>
    </p:bg>
    <p:spTree>
      <p:nvGrpSpPr>
        <p:cNvPr id="1" name=""/>
        <p:cNvGrpSpPr/>
        <p:nvPr/>
      </p:nvGrpSpPr>
      <p:grpSpPr>
        <a:xfrm>
          <a:off x="0" y="0"/>
          <a:ext cx="0" cy="0"/>
          <a:chOff x="0" y="0"/>
          <a:chExt cx="0" cy="0"/>
        </a:xfrm>
      </p:grpSpPr>
      <p:sp>
        <p:nvSpPr>
          <p:cNvPr name="Freeform 2" id="2"/>
          <p:cNvSpPr/>
          <p:nvPr/>
        </p:nvSpPr>
        <p:spPr>
          <a:xfrm flipH="false" flipV="false" rot="0">
            <a:off x="530072" y="923390"/>
            <a:ext cx="6255056" cy="4339916"/>
          </a:xfrm>
          <a:custGeom>
            <a:avLst/>
            <a:gdLst/>
            <a:ahLst/>
            <a:cxnLst/>
            <a:rect r="r" b="b" t="t" l="l"/>
            <a:pathLst>
              <a:path h="4339916" w="6255056">
                <a:moveTo>
                  <a:pt x="0" y="0"/>
                </a:moveTo>
                <a:lnTo>
                  <a:pt x="6255056" y="0"/>
                </a:lnTo>
                <a:lnTo>
                  <a:pt x="6255056" y="4339916"/>
                </a:lnTo>
                <a:lnTo>
                  <a:pt x="0" y="4339916"/>
                </a:lnTo>
                <a:lnTo>
                  <a:pt x="0" y="0"/>
                </a:lnTo>
                <a:close/>
              </a:path>
            </a:pathLst>
          </a:custGeom>
          <a:blipFill>
            <a:blip r:embed="rId2">
              <a:extLst>
                <a:ext uri="{96DAC541-7B7A-43D3-8B79-37D633B846F1}">
                  <asvg:svgBlip xmlns:asvg="http://schemas.microsoft.com/office/drawing/2016/SVG/main" r:embed="rId3"/>
                </a:ext>
              </a:extLst>
            </a:blip>
            <a:stretch>
              <a:fillRect l="-6231" t="-105797" r="-20474" b="-27209"/>
            </a:stretch>
          </a:blipFill>
        </p:spPr>
      </p:sp>
      <p:sp>
        <p:nvSpPr>
          <p:cNvPr name="Freeform 3" id="3"/>
          <p:cNvSpPr/>
          <p:nvPr/>
        </p:nvSpPr>
        <p:spPr>
          <a:xfrm flipH="false" flipV="false" rot="-444440">
            <a:off x="2554404" y="545545"/>
            <a:ext cx="2206392" cy="588486"/>
          </a:xfrm>
          <a:custGeom>
            <a:avLst/>
            <a:gdLst/>
            <a:ahLst/>
            <a:cxnLst/>
            <a:rect r="r" b="b" t="t" l="l"/>
            <a:pathLst>
              <a:path h="588486" w="2206392">
                <a:moveTo>
                  <a:pt x="0" y="0"/>
                </a:moveTo>
                <a:lnTo>
                  <a:pt x="2206392" y="0"/>
                </a:lnTo>
                <a:lnTo>
                  <a:pt x="2206392" y="588486"/>
                </a:lnTo>
                <a:lnTo>
                  <a:pt x="0" y="588486"/>
                </a:lnTo>
                <a:lnTo>
                  <a:pt x="0" y="0"/>
                </a:lnTo>
                <a:close/>
              </a:path>
            </a:pathLst>
          </a:custGeom>
          <a:blipFill>
            <a:blip r:embed="rId4">
              <a:extLst>
                <a:ext uri="{96DAC541-7B7A-43D3-8B79-37D633B846F1}">
                  <asvg:svgBlip xmlns:asvg="http://schemas.microsoft.com/office/drawing/2016/SVG/main" r:embed="rId5"/>
                </a:ext>
              </a:extLst>
            </a:blip>
            <a:stretch>
              <a:fillRect l="0" t="0" r="0" b="-246295"/>
            </a:stretch>
          </a:blipFill>
        </p:spPr>
      </p:sp>
      <p:sp>
        <p:nvSpPr>
          <p:cNvPr name="Freeform 4" id="4"/>
          <p:cNvSpPr/>
          <p:nvPr/>
        </p:nvSpPr>
        <p:spPr>
          <a:xfrm flipH="false" flipV="false" rot="-988393">
            <a:off x="5821900" y="5952224"/>
            <a:ext cx="2986600" cy="2725951"/>
          </a:xfrm>
          <a:custGeom>
            <a:avLst/>
            <a:gdLst/>
            <a:ahLst/>
            <a:cxnLst/>
            <a:rect r="r" b="b" t="t" l="l"/>
            <a:pathLst>
              <a:path h="2725951" w="2986600">
                <a:moveTo>
                  <a:pt x="0" y="0"/>
                </a:moveTo>
                <a:lnTo>
                  <a:pt x="2986600" y="0"/>
                </a:lnTo>
                <a:lnTo>
                  <a:pt x="2986600" y="2725952"/>
                </a:lnTo>
                <a:lnTo>
                  <a:pt x="0" y="27259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703801">
            <a:off x="-642865" y="3254134"/>
            <a:ext cx="1565071" cy="3053220"/>
          </a:xfrm>
          <a:custGeom>
            <a:avLst/>
            <a:gdLst/>
            <a:ahLst/>
            <a:cxnLst/>
            <a:rect r="r" b="b" t="t" l="l"/>
            <a:pathLst>
              <a:path h="3053220" w="1565071">
                <a:moveTo>
                  <a:pt x="0" y="0"/>
                </a:moveTo>
                <a:lnTo>
                  <a:pt x="1565071" y="0"/>
                </a:lnTo>
                <a:lnTo>
                  <a:pt x="1565071" y="3053221"/>
                </a:lnTo>
                <a:lnTo>
                  <a:pt x="0" y="3053221"/>
                </a:lnTo>
                <a:lnTo>
                  <a:pt x="0" y="0"/>
                </a:lnTo>
                <a:close/>
              </a:path>
            </a:pathLst>
          </a:custGeom>
          <a:blipFill>
            <a:blip r:embed="rId8">
              <a:extLst>
                <a:ext uri="{96DAC541-7B7A-43D3-8B79-37D633B846F1}">
                  <asvg:svgBlip xmlns:asvg="http://schemas.microsoft.com/office/drawing/2016/SVG/main" r:embed="rId9"/>
                </a:ext>
              </a:extLst>
            </a:blip>
            <a:stretch>
              <a:fillRect l="0" t="-26567" r="0" b="0"/>
            </a:stretch>
          </a:blipFill>
        </p:spPr>
      </p:sp>
      <p:sp>
        <p:nvSpPr>
          <p:cNvPr name="Freeform 6" id="6"/>
          <p:cNvSpPr/>
          <p:nvPr/>
        </p:nvSpPr>
        <p:spPr>
          <a:xfrm flipH="false" flipV="false" rot="0">
            <a:off x="1655426" y="4008170"/>
            <a:ext cx="4447197" cy="8677457"/>
          </a:xfrm>
          <a:custGeom>
            <a:avLst/>
            <a:gdLst/>
            <a:ahLst/>
            <a:cxnLst/>
            <a:rect r="r" b="b" t="t" l="l"/>
            <a:pathLst>
              <a:path h="8677457" w="4447197">
                <a:moveTo>
                  <a:pt x="0" y="0"/>
                </a:moveTo>
                <a:lnTo>
                  <a:pt x="4447197" y="0"/>
                </a:lnTo>
                <a:lnTo>
                  <a:pt x="4447197" y="8677457"/>
                </a:lnTo>
                <a:lnTo>
                  <a:pt x="0" y="86774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461986" y="1676314"/>
            <a:ext cx="4391229" cy="2331844"/>
          </a:xfrm>
          <a:prstGeom prst="rect">
            <a:avLst/>
          </a:prstGeom>
        </p:spPr>
        <p:txBody>
          <a:bodyPr anchor="t" rtlCol="false" tIns="0" lIns="0" bIns="0" rIns="0">
            <a:spAutoFit/>
          </a:bodyPr>
          <a:lstStyle/>
          <a:p>
            <a:pPr algn="ctr">
              <a:lnSpc>
                <a:spcPts val="6052"/>
              </a:lnSpc>
            </a:pPr>
            <a:r>
              <a:rPr lang="en-US" sz="5934">
                <a:solidFill>
                  <a:srgbClr val="000001"/>
                </a:solidFill>
                <a:latin typeface="IM Fell"/>
                <a:ea typeface="IM Fell"/>
                <a:cs typeface="IM Fell"/>
                <a:sym typeface="IM Fell"/>
              </a:rPr>
              <a:t>A Day in my Life as a Developer....</a:t>
            </a:r>
          </a:p>
        </p:txBody>
      </p:sp>
      <p:sp>
        <p:nvSpPr>
          <p:cNvPr name="TextBox 8" id="8"/>
          <p:cNvSpPr txBox="true"/>
          <p:nvPr/>
        </p:nvSpPr>
        <p:spPr>
          <a:xfrm rot="0">
            <a:off x="298861" y="7001359"/>
            <a:ext cx="6717478" cy="214629"/>
          </a:xfrm>
          <a:prstGeom prst="rect">
            <a:avLst/>
          </a:prstGeom>
        </p:spPr>
        <p:txBody>
          <a:bodyPr anchor="t" rtlCol="false" tIns="0" lIns="0" bIns="0" rIns="0">
            <a:spAutoFit/>
          </a:bodyPr>
          <a:lstStyle/>
          <a:p>
            <a:pPr algn="ctr">
              <a:lnSpc>
                <a:spcPts val="1819"/>
              </a:lnSpc>
              <a:spcBef>
                <a:spcPct val="0"/>
              </a:spcBef>
            </a:pPr>
            <a:r>
              <a:rPr lang="en-US" sz="1299" i="true" spc="-19">
                <a:solidFill>
                  <a:srgbClr val="000001"/>
                </a:solidFill>
                <a:latin typeface="IM Fell Italics"/>
                <a:ea typeface="IM Fell Italics"/>
                <a:cs typeface="IM Fell Italics"/>
                <a:sym typeface="IM Fell Italics"/>
              </a:rPr>
              <a:t>Neida Guzman , Niki Vahdati Panah, Jonathan Smith, Tolulope Ogundeji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EFD8"/>
        </a:solidFill>
      </p:bgPr>
    </p:bg>
    <p:spTree>
      <p:nvGrpSpPr>
        <p:cNvPr id="1" name=""/>
        <p:cNvGrpSpPr/>
        <p:nvPr/>
      </p:nvGrpSpPr>
      <p:grpSpPr>
        <a:xfrm>
          <a:off x="0" y="0"/>
          <a:ext cx="0" cy="0"/>
          <a:chOff x="0" y="0"/>
          <a:chExt cx="0" cy="0"/>
        </a:xfrm>
      </p:grpSpPr>
      <p:sp>
        <p:nvSpPr>
          <p:cNvPr name="TextBox 2" id="2"/>
          <p:cNvSpPr txBox="true"/>
          <p:nvPr/>
        </p:nvSpPr>
        <p:spPr>
          <a:xfrm rot="0">
            <a:off x="85208" y="3019411"/>
            <a:ext cx="7229992" cy="4631349"/>
          </a:xfrm>
          <a:prstGeom prst="rect">
            <a:avLst/>
          </a:prstGeom>
        </p:spPr>
        <p:txBody>
          <a:bodyPr anchor="t" rtlCol="false" tIns="0" lIns="0" bIns="0" rIns="0">
            <a:spAutoFit/>
          </a:bodyPr>
          <a:lstStyle/>
          <a:p>
            <a:pPr algn="l">
              <a:lnSpc>
                <a:spcPts val="3375"/>
              </a:lnSpc>
            </a:pPr>
            <a:r>
              <a:rPr lang="en-US" sz="1687" spc="11">
                <a:solidFill>
                  <a:srgbClr val="000000"/>
                </a:solidFill>
                <a:latin typeface="Arimo"/>
                <a:ea typeface="Arimo"/>
                <a:cs typeface="Arimo"/>
                <a:sym typeface="Arimo"/>
              </a:rPr>
              <a:t> It is now 6pm, r</a:t>
            </a:r>
            <a:r>
              <a:rPr lang="en-US" sz="1687" spc="11">
                <a:solidFill>
                  <a:srgbClr val="090608"/>
                </a:solidFill>
                <a:latin typeface="Arimo"/>
                <a:ea typeface="Arimo"/>
                <a:cs typeface="Arimo"/>
                <a:sym typeface="Arimo"/>
              </a:rPr>
              <a:t>eflecting on today's accomplishments, it's clear that diving into OpenCV and Pillow has been highly rewarding. OpenCV, with its powerful capabilities for real-time computer vision, has expanded my understanding of image processing, object detection, and facial recognition.</a:t>
            </a:r>
          </a:p>
          <a:p>
            <a:pPr algn="l">
              <a:lnSpc>
                <a:spcPts val="3375"/>
              </a:lnSpc>
            </a:pPr>
          </a:p>
          <a:p>
            <a:pPr algn="l">
              <a:lnSpc>
                <a:spcPts val="3375"/>
              </a:lnSpc>
            </a:pPr>
            <a:r>
              <a:rPr lang="en-US" sz="1687" spc="11">
                <a:solidFill>
                  <a:srgbClr val="090608"/>
                </a:solidFill>
                <a:latin typeface="Arimo"/>
                <a:ea typeface="Arimo"/>
                <a:cs typeface="Arimo"/>
                <a:sym typeface="Arimo"/>
              </a:rPr>
              <a:t>I am heading home with a huge feeling of accomplishment as today was a productive day as usual, I am going to end the day reflecting on what I learned using OpenCV and pillow. Cannot wait for another day of coding tomorrow. </a:t>
            </a:r>
          </a:p>
          <a:p>
            <a:pPr algn="l">
              <a:lnSpc>
                <a:spcPts val="3375"/>
              </a:lnSpc>
            </a:pPr>
          </a:p>
        </p:txBody>
      </p:sp>
      <p:sp>
        <p:nvSpPr>
          <p:cNvPr name="Freeform 3" id="3"/>
          <p:cNvSpPr/>
          <p:nvPr/>
        </p:nvSpPr>
        <p:spPr>
          <a:xfrm flipH="false" flipV="false" rot="0">
            <a:off x="0" y="123039"/>
            <a:ext cx="3382441" cy="2291710"/>
          </a:xfrm>
          <a:custGeom>
            <a:avLst/>
            <a:gdLst/>
            <a:ahLst/>
            <a:cxnLst/>
            <a:rect r="r" b="b" t="t" l="l"/>
            <a:pathLst>
              <a:path h="2291710" w="3382441">
                <a:moveTo>
                  <a:pt x="0" y="0"/>
                </a:moveTo>
                <a:lnTo>
                  <a:pt x="3382441" y="0"/>
                </a:lnTo>
                <a:lnTo>
                  <a:pt x="3382441" y="2291710"/>
                </a:lnTo>
                <a:lnTo>
                  <a:pt x="0" y="2291710"/>
                </a:lnTo>
                <a:lnTo>
                  <a:pt x="0" y="0"/>
                </a:lnTo>
                <a:close/>
              </a:path>
            </a:pathLst>
          </a:custGeom>
          <a:blipFill>
            <a:blip r:embed="rId2"/>
            <a:stretch>
              <a:fillRect l="0" t="-20291" r="0" b="-20291"/>
            </a:stretch>
          </a:blipFill>
        </p:spPr>
      </p:sp>
      <p:sp>
        <p:nvSpPr>
          <p:cNvPr name="Freeform 4" id="4"/>
          <p:cNvSpPr/>
          <p:nvPr/>
        </p:nvSpPr>
        <p:spPr>
          <a:xfrm flipH="false" flipV="false" rot="0">
            <a:off x="3382441" y="0"/>
            <a:ext cx="3890155" cy="2972959"/>
          </a:xfrm>
          <a:custGeom>
            <a:avLst/>
            <a:gdLst/>
            <a:ahLst/>
            <a:cxnLst/>
            <a:rect r="r" b="b" t="t" l="l"/>
            <a:pathLst>
              <a:path h="2972959" w="3890155">
                <a:moveTo>
                  <a:pt x="0" y="0"/>
                </a:moveTo>
                <a:lnTo>
                  <a:pt x="3890155" y="0"/>
                </a:lnTo>
                <a:lnTo>
                  <a:pt x="3890155" y="2972959"/>
                </a:lnTo>
                <a:lnTo>
                  <a:pt x="0" y="2972959"/>
                </a:lnTo>
                <a:lnTo>
                  <a:pt x="0" y="0"/>
                </a:lnTo>
                <a:close/>
              </a:path>
            </a:pathLst>
          </a:custGeom>
          <a:blipFill>
            <a:blip r:embed="rId3">
              <a:alphaModFix amt="59000"/>
            </a:blip>
            <a:stretch>
              <a:fillRect l="0" t="-15425" r="0" b="-1542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5CAD6"/>
        </a:solidFill>
      </p:bgPr>
    </p:bg>
    <p:spTree>
      <p:nvGrpSpPr>
        <p:cNvPr id="1" name=""/>
        <p:cNvGrpSpPr/>
        <p:nvPr/>
      </p:nvGrpSpPr>
      <p:grpSpPr>
        <a:xfrm>
          <a:off x="0" y="0"/>
          <a:ext cx="0" cy="0"/>
          <a:chOff x="0" y="0"/>
          <a:chExt cx="0" cy="0"/>
        </a:xfrm>
      </p:grpSpPr>
      <p:sp>
        <p:nvSpPr>
          <p:cNvPr name="Freeform 2" id="2"/>
          <p:cNvSpPr/>
          <p:nvPr/>
        </p:nvSpPr>
        <p:spPr>
          <a:xfrm flipH="false" flipV="false" rot="158535">
            <a:off x="2563529" y="2536475"/>
            <a:ext cx="2926438" cy="2476499"/>
          </a:xfrm>
          <a:custGeom>
            <a:avLst/>
            <a:gdLst/>
            <a:ahLst/>
            <a:cxnLst/>
            <a:rect r="r" b="b" t="t" l="l"/>
            <a:pathLst>
              <a:path h="2476499" w="2926438">
                <a:moveTo>
                  <a:pt x="0" y="0"/>
                </a:moveTo>
                <a:lnTo>
                  <a:pt x="2926438" y="0"/>
                </a:lnTo>
                <a:lnTo>
                  <a:pt x="2926438" y="2476499"/>
                </a:lnTo>
                <a:lnTo>
                  <a:pt x="0" y="2476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05284">
            <a:off x="2268878" y="1652306"/>
            <a:ext cx="1712031" cy="1448806"/>
          </a:xfrm>
          <a:custGeom>
            <a:avLst/>
            <a:gdLst/>
            <a:ahLst/>
            <a:cxnLst/>
            <a:rect r="r" b="b" t="t" l="l"/>
            <a:pathLst>
              <a:path h="1448806" w="1712031">
                <a:moveTo>
                  <a:pt x="1712030" y="0"/>
                </a:moveTo>
                <a:lnTo>
                  <a:pt x="0" y="0"/>
                </a:lnTo>
                <a:lnTo>
                  <a:pt x="0" y="1448806"/>
                </a:lnTo>
                <a:lnTo>
                  <a:pt x="1712030" y="1448806"/>
                </a:lnTo>
                <a:lnTo>
                  <a:pt x="17120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769706" y="4569845"/>
            <a:ext cx="2843620" cy="643369"/>
          </a:xfrm>
          <a:custGeom>
            <a:avLst/>
            <a:gdLst/>
            <a:ahLst/>
            <a:cxnLst/>
            <a:rect r="r" b="b" t="t" l="l"/>
            <a:pathLst>
              <a:path h="643369" w="2843620">
                <a:moveTo>
                  <a:pt x="2843620" y="0"/>
                </a:moveTo>
                <a:lnTo>
                  <a:pt x="0" y="0"/>
                </a:lnTo>
                <a:lnTo>
                  <a:pt x="0" y="643369"/>
                </a:lnTo>
                <a:lnTo>
                  <a:pt x="2843620" y="643369"/>
                </a:lnTo>
                <a:lnTo>
                  <a:pt x="284362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49896" y="3234734"/>
            <a:ext cx="1036437" cy="1633354"/>
          </a:xfrm>
          <a:custGeom>
            <a:avLst/>
            <a:gdLst/>
            <a:ahLst/>
            <a:cxnLst/>
            <a:rect r="r" b="b" t="t" l="l"/>
            <a:pathLst>
              <a:path h="1633354" w="1036437">
                <a:moveTo>
                  <a:pt x="0" y="0"/>
                </a:moveTo>
                <a:lnTo>
                  <a:pt x="1036437" y="0"/>
                </a:lnTo>
                <a:lnTo>
                  <a:pt x="1036437" y="1633354"/>
                </a:lnTo>
                <a:lnTo>
                  <a:pt x="0" y="1633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613326" y="3624576"/>
            <a:ext cx="922969" cy="1454536"/>
          </a:xfrm>
          <a:custGeom>
            <a:avLst/>
            <a:gdLst/>
            <a:ahLst/>
            <a:cxnLst/>
            <a:rect r="r" b="b" t="t" l="l"/>
            <a:pathLst>
              <a:path h="1454536" w="922969">
                <a:moveTo>
                  <a:pt x="0" y="0"/>
                </a:moveTo>
                <a:lnTo>
                  <a:pt x="922969" y="0"/>
                </a:lnTo>
                <a:lnTo>
                  <a:pt x="922969" y="1454535"/>
                </a:lnTo>
                <a:lnTo>
                  <a:pt x="0" y="14545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22423" y="1575924"/>
            <a:ext cx="6337048" cy="5513974"/>
          </a:xfrm>
          <a:custGeom>
            <a:avLst/>
            <a:gdLst/>
            <a:ahLst/>
            <a:cxnLst/>
            <a:rect r="r" b="b" t="t" l="l"/>
            <a:pathLst>
              <a:path h="5513974" w="6337048">
                <a:moveTo>
                  <a:pt x="0" y="0"/>
                </a:moveTo>
                <a:lnTo>
                  <a:pt x="6337047" y="0"/>
                </a:lnTo>
                <a:lnTo>
                  <a:pt x="6337047" y="5513974"/>
                </a:lnTo>
                <a:lnTo>
                  <a:pt x="0" y="5513974"/>
                </a:lnTo>
                <a:lnTo>
                  <a:pt x="0" y="0"/>
                </a:lnTo>
                <a:close/>
              </a:path>
            </a:pathLst>
          </a:custGeom>
          <a:blipFill>
            <a:blip r:embed="rId8"/>
            <a:stretch>
              <a:fillRect l="-27343" t="0" r="-27343" b="0"/>
            </a:stretch>
          </a:blipFill>
        </p:spPr>
      </p:sp>
      <p:sp>
        <p:nvSpPr>
          <p:cNvPr name="TextBox 8" id="8"/>
          <p:cNvSpPr txBox="true"/>
          <p:nvPr/>
        </p:nvSpPr>
        <p:spPr>
          <a:xfrm rot="0">
            <a:off x="442169" y="227480"/>
            <a:ext cx="3459694" cy="912829"/>
          </a:xfrm>
          <a:prstGeom prst="rect">
            <a:avLst/>
          </a:prstGeom>
        </p:spPr>
        <p:txBody>
          <a:bodyPr anchor="t" rtlCol="false" tIns="0" lIns="0" bIns="0" rIns="0">
            <a:spAutoFit/>
          </a:bodyPr>
          <a:lstStyle/>
          <a:p>
            <a:pPr algn="ctr">
              <a:lnSpc>
                <a:spcPts val="7670"/>
              </a:lnSpc>
              <a:spcBef>
                <a:spcPct val="0"/>
              </a:spcBef>
            </a:pPr>
            <a:r>
              <a:rPr lang="en-US" sz="5478" spc="-82">
                <a:solidFill>
                  <a:srgbClr val="000000"/>
                </a:solidFill>
                <a:latin typeface="IM Fell"/>
                <a:ea typeface="IM Fell"/>
                <a:cs typeface="IM Fell"/>
                <a:sym typeface="IM Fell"/>
              </a:rPr>
              <a:t>Works Cited</a:t>
            </a:r>
          </a:p>
        </p:txBody>
      </p:sp>
      <p:sp>
        <p:nvSpPr>
          <p:cNvPr name="TextBox 9" id="9"/>
          <p:cNvSpPr txBox="true"/>
          <p:nvPr/>
        </p:nvSpPr>
        <p:spPr>
          <a:xfrm rot="0">
            <a:off x="422423" y="1826010"/>
            <a:ext cx="6039417" cy="5449570"/>
          </a:xfrm>
          <a:prstGeom prst="rect">
            <a:avLst/>
          </a:prstGeom>
        </p:spPr>
        <p:txBody>
          <a:bodyPr anchor="t" rtlCol="false" tIns="0" lIns="0" bIns="0" rIns="0">
            <a:spAutoFit/>
          </a:bodyPr>
          <a:lstStyle/>
          <a:p>
            <a:pPr algn="ctr" marL="474979" indent="-237490" lvl="1">
              <a:lnSpc>
                <a:spcPts val="3079"/>
              </a:lnSpc>
              <a:buFont typeface="Arial"/>
              <a:buChar char="•"/>
            </a:pPr>
            <a:r>
              <a:rPr lang="en-US" sz="2199">
                <a:solidFill>
                  <a:srgbClr val="FCFCFC"/>
                </a:solidFill>
                <a:latin typeface="Canva Sans"/>
                <a:ea typeface="Canva Sans"/>
                <a:cs typeface="Canva Sans"/>
                <a:sym typeface="Canva Sans"/>
              </a:rPr>
              <a:t>"Image Processing – OpenCV vs. PIL." GeeksforGeeks, 3 Nov. 2021,</a:t>
            </a:r>
            <a:r>
              <a:rPr lang="en-US" sz="2199">
                <a:solidFill>
                  <a:srgbClr val="FCFCFC"/>
                </a:solidFill>
                <a:latin typeface="Canva Sans"/>
                <a:ea typeface="Canva Sans"/>
                <a:cs typeface="Canva Sans"/>
                <a:sym typeface="Canva Sans"/>
              </a:rPr>
              <a:t>Accessed 17 Sept. 2024.</a:t>
            </a:r>
          </a:p>
          <a:p>
            <a:pPr algn="ctr" marL="474979" indent="-237490" lvl="1">
              <a:lnSpc>
                <a:spcPts val="3079"/>
              </a:lnSpc>
              <a:buFont typeface="Arial"/>
              <a:buChar char="•"/>
            </a:pPr>
            <a:r>
              <a:rPr lang="en-US" sz="2199">
                <a:solidFill>
                  <a:srgbClr val="FCFCFC"/>
                </a:solidFill>
                <a:latin typeface="Canva Sans"/>
                <a:ea typeface="Canva Sans"/>
                <a:cs typeface="Canva Sans"/>
                <a:sym typeface="Canva Sans"/>
              </a:rPr>
              <a:t>Pythoneers. “Image Processing in Python Using Pillow.” Medium, 15 Mar. 2023, </a:t>
            </a:r>
            <a:r>
              <a:rPr lang="en-US" sz="2199" u="sng">
                <a:solidFill>
                  <a:srgbClr val="FCFCFC"/>
                </a:solidFill>
                <a:latin typeface="Canva Sans"/>
                <a:ea typeface="Canva Sans"/>
                <a:cs typeface="Canva Sans"/>
                <a:sym typeface="Canva Sans"/>
                <a:hlinkClick r:id="rId9" tooltip="https://medium.com/pythoneers/image-processing-in-python-using-pillow-7f7b650e06f5"/>
              </a:rPr>
              <a:t>https://medium.com/pythoneers/image-processing-in-python-using-pillow-7f7b650e06f5</a:t>
            </a:r>
            <a:r>
              <a:rPr lang="en-US" sz="2199">
                <a:solidFill>
                  <a:srgbClr val="FCFCFC"/>
                </a:solidFill>
                <a:latin typeface="Canva Sans"/>
                <a:ea typeface="Canva Sans"/>
                <a:cs typeface="Canva Sans"/>
                <a:sym typeface="Canva Sans"/>
              </a:rPr>
              <a:t>. Accessed 15 Sept. 2024.</a:t>
            </a:r>
          </a:p>
          <a:p>
            <a:pPr algn="ctr" marL="474979" indent="-237490" lvl="1">
              <a:lnSpc>
                <a:spcPts val="3079"/>
              </a:lnSpc>
              <a:buFont typeface="Arial"/>
              <a:buChar char="•"/>
            </a:pPr>
            <a:r>
              <a:rPr lang="en-US" sz="2199">
                <a:solidFill>
                  <a:srgbClr val="FCFCFC"/>
                </a:solidFill>
                <a:latin typeface="Canva Sans"/>
                <a:ea typeface="Canva Sans"/>
                <a:cs typeface="Canva Sans"/>
                <a:sym typeface="Canva Sans"/>
              </a:rPr>
              <a:t>"Image Processing – OpenCV vs. PIL." GeeksforGeeks, 3 Nov. 2021, </a:t>
            </a:r>
            <a:r>
              <a:rPr lang="en-US" sz="2199" u="sng">
                <a:solidFill>
                  <a:srgbClr val="FCFCFC"/>
                </a:solidFill>
                <a:latin typeface="Canva Sans"/>
                <a:ea typeface="Canva Sans"/>
                <a:cs typeface="Canva Sans"/>
                <a:sym typeface="Canva Sans"/>
                <a:hlinkClick r:id="rId10" tooltip="https://www.geeksforgeeks.org/image-processing-opencv-vs-pil/"/>
              </a:rPr>
              <a:t>https://www.geeksforgeeks.org/image-processing-opencv-vs-pil/</a:t>
            </a:r>
            <a:r>
              <a:rPr lang="en-US" sz="2199">
                <a:solidFill>
                  <a:srgbClr val="FCFCFC"/>
                </a:solidFill>
                <a:latin typeface="Canva Sans"/>
                <a:ea typeface="Canva Sans"/>
                <a:cs typeface="Canva Sans"/>
                <a:sym typeface="Canva Sans"/>
              </a:rPr>
              <a:t>. Accessed 15 Sept. 2024.</a:t>
            </a:r>
          </a:p>
          <a:p>
            <a:pPr algn="ctr">
              <a:lnSpc>
                <a:spcPts val="307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5CAD6"/>
        </a:solidFill>
      </p:bgPr>
    </p:bg>
    <p:spTree>
      <p:nvGrpSpPr>
        <p:cNvPr id="1" name=""/>
        <p:cNvGrpSpPr/>
        <p:nvPr/>
      </p:nvGrpSpPr>
      <p:grpSpPr>
        <a:xfrm>
          <a:off x="0" y="0"/>
          <a:ext cx="0" cy="0"/>
          <a:chOff x="0" y="0"/>
          <a:chExt cx="0" cy="0"/>
        </a:xfrm>
      </p:grpSpPr>
      <p:sp>
        <p:nvSpPr>
          <p:cNvPr name="Freeform 2" id="2"/>
          <p:cNvSpPr/>
          <p:nvPr/>
        </p:nvSpPr>
        <p:spPr>
          <a:xfrm flipH="false" flipV="false" rot="0">
            <a:off x="731520" y="592879"/>
            <a:ext cx="5852160" cy="6129442"/>
          </a:xfrm>
          <a:custGeom>
            <a:avLst/>
            <a:gdLst/>
            <a:ahLst/>
            <a:cxnLst/>
            <a:rect r="r" b="b" t="t" l="l"/>
            <a:pathLst>
              <a:path h="6129442" w="5852160">
                <a:moveTo>
                  <a:pt x="0" y="0"/>
                </a:moveTo>
                <a:lnTo>
                  <a:pt x="5852160" y="0"/>
                </a:lnTo>
                <a:lnTo>
                  <a:pt x="5852160" y="6129442"/>
                </a:lnTo>
                <a:lnTo>
                  <a:pt x="0" y="6129442"/>
                </a:lnTo>
                <a:lnTo>
                  <a:pt x="0" y="0"/>
                </a:lnTo>
                <a:close/>
              </a:path>
            </a:pathLst>
          </a:custGeom>
          <a:blipFill>
            <a:blip r:embed="rId2">
              <a:extLst>
                <a:ext uri="{96DAC541-7B7A-43D3-8B79-37D633B846F1}">
                  <asvg:svgBlip xmlns:asvg="http://schemas.microsoft.com/office/drawing/2016/SVG/main" r:embed="rId3"/>
                </a:ext>
              </a:extLst>
            </a:blip>
            <a:stretch>
              <a:fillRect l="-13067" t="-5319" r="-11686" b="-4695"/>
            </a:stretch>
          </a:blipFill>
        </p:spPr>
      </p:sp>
      <p:sp>
        <p:nvSpPr>
          <p:cNvPr name="Freeform 3" id="3"/>
          <p:cNvSpPr/>
          <p:nvPr/>
        </p:nvSpPr>
        <p:spPr>
          <a:xfrm flipH="false" flipV="false" rot="-7157375">
            <a:off x="5391161" y="5706890"/>
            <a:ext cx="814434" cy="1583756"/>
          </a:xfrm>
          <a:custGeom>
            <a:avLst/>
            <a:gdLst/>
            <a:ahLst/>
            <a:cxnLst/>
            <a:rect r="r" b="b" t="t" l="l"/>
            <a:pathLst>
              <a:path h="1583756" w="814434">
                <a:moveTo>
                  <a:pt x="0" y="0"/>
                </a:moveTo>
                <a:lnTo>
                  <a:pt x="814434" y="0"/>
                </a:lnTo>
                <a:lnTo>
                  <a:pt x="814434" y="1583756"/>
                </a:lnTo>
                <a:lnTo>
                  <a:pt x="0" y="1583756"/>
                </a:lnTo>
                <a:lnTo>
                  <a:pt x="0" y="0"/>
                </a:lnTo>
                <a:close/>
              </a:path>
            </a:pathLst>
          </a:custGeom>
          <a:blipFill>
            <a:blip r:embed="rId4">
              <a:extLst>
                <a:ext uri="{96DAC541-7B7A-43D3-8B79-37D633B846F1}">
                  <asvg:svgBlip xmlns:asvg="http://schemas.microsoft.com/office/drawing/2016/SVG/main" r:embed="rId5"/>
                </a:ext>
              </a:extLst>
            </a:blip>
            <a:stretch>
              <a:fillRect l="0" t="0" r="0" b="-26973"/>
            </a:stretch>
          </a:blipFill>
        </p:spPr>
      </p:sp>
      <p:sp>
        <p:nvSpPr>
          <p:cNvPr name="Freeform 4" id="4"/>
          <p:cNvSpPr/>
          <p:nvPr/>
        </p:nvSpPr>
        <p:spPr>
          <a:xfrm flipH="false" flipV="false" rot="4468650">
            <a:off x="5985152" y="169522"/>
            <a:ext cx="999523" cy="1060502"/>
          </a:xfrm>
          <a:custGeom>
            <a:avLst/>
            <a:gdLst/>
            <a:ahLst/>
            <a:cxnLst/>
            <a:rect r="r" b="b" t="t" l="l"/>
            <a:pathLst>
              <a:path h="1060502" w="999523">
                <a:moveTo>
                  <a:pt x="0" y="0"/>
                </a:moveTo>
                <a:lnTo>
                  <a:pt x="999523" y="0"/>
                </a:lnTo>
                <a:lnTo>
                  <a:pt x="999523" y="1060502"/>
                </a:lnTo>
                <a:lnTo>
                  <a:pt x="0" y="1060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018018">
            <a:off x="127139" y="5881759"/>
            <a:ext cx="1973976" cy="528352"/>
          </a:xfrm>
          <a:custGeom>
            <a:avLst/>
            <a:gdLst/>
            <a:ahLst/>
            <a:cxnLst/>
            <a:rect r="r" b="b" t="t" l="l"/>
            <a:pathLst>
              <a:path h="528352" w="1973976">
                <a:moveTo>
                  <a:pt x="0" y="0"/>
                </a:moveTo>
                <a:lnTo>
                  <a:pt x="1973977" y="0"/>
                </a:lnTo>
                <a:lnTo>
                  <a:pt x="1973977" y="528352"/>
                </a:lnTo>
                <a:lnTo>
                  <a:pt x="0" y="528352"/>
                </a:lnTo>
                <a:lnTo>
                  <a:pt x="0" y="0"/>
                </a:lnTo>
                <a:close/>
              </a:path>
            </a:pathLst>
          </a:custGeom>
          <a:blipFill>
            <a:blip r:embed="rId8">
              <a:extLst>
                <a:ext uri="{96DAC541-7B7A-43D3-8B79-37D633B846F1}">
                  <asvg:svgBlip xmlns:asvg="http://schemas.microsoft.com/office/drawing/2016/SVG/main" r:embed="rId9"/>
                </a:ext>
              </a:extLst>
            </a:blip>
            <a:stretch>
              <a:fillRect l="0" t="0" r="-9775" b="-278811"/>
            </a:stretch>
          </a:blipFill>
        </p:spPr>
      </p:sp>
      <p:grpSp>
        <p:nvGrpSpPr>
          <p:cNvPr name="Group 6" id="6"/>
          <p:cNvGrpSpPr>
            <a:grpSpLocks noChangeAspect="true"/>
          </p:cNvGrpSpPr>
          <p:nvPr/>
        </p:nvGrpSpPr>
        <p:grpSpPr>
          <a:xfrm rot="0">
            <a:off x="2843908" y="699773"/>
            <a:ext cx="1528617" cy="1158692"/>
            <a:chOff x="0" y="0"/>
            <a:chExt cx="6350000" cy="4813300"/>
          </a:xfrm>
        </p:grpSpPr>
        <p:sp>
          <p:nvSpPr>
            <p:cNvPr name="Freeform 7" id="7"/>
            <p:cNvSpPr/>
            <p:nvPr/>
          </p:nvSpPr>
          <p:spPr>
            <a:xfrm flipH="false" flipV="false" rot="0">
              <a:off x="76200" y="651510"/>
              <a:ext cx="6197600" cy="4085590"/>
            </a:xfrm>
            <a:custGeom>
              <a:avLst/>
              <a:gdLst/>
              <a:ahLst/>
              <a:cxnLst/>
              <a:rect r="r" b="b" t="t" l="l"/>
              <a:pathLst>
                <a:path h="4085590" w="6197600">
                  <a:moveTo>
                    <a:pt x="6197600" y="4085590"/>
                  </a:moveTo>
                  <a:lnTo>
                    <a:pt x="0" y="4085590"/>
                  </a:lnTo>
                  <a:lnTo>
                    <a:pt x="0" y="0"/>
                  </a:lnTo>
                  <a:lnTo>
                    <a:pt x="6197600" y="0"/>
                  </a:lnTo>
                  <a:lnTo>
                    <a:pt x="6197600" y="4085590"/>
                  </a:lnTo>
                  <a:close/>
                </a:path>
              </a:pathLst>
            </a:custGeom>
            <a:solidFill>
              <a:srgbClr val="000000">
                <a:alpha val="0"/>
              </a:srgbClr>
            </a:solidFill>
            <a:ln w="12700">
              <a:solidFill>
                <a:srgbClr val="000000"/>
              </a:solidFill>
            </a:ln>
          </p:spPr>
        </p:sp>
        <p:sp>
          <p:nvSpPr>
            <p:cNvPr name="Freeform 8" id="8"/>
            <p:cNvSpPr/>
            <p:nvPr/>
          </p:nvSpPr>
          <p:spPr>
            <a:xfrm flipH="false" flipV="false" rot="0">
              <a:off x="76200" y="76200"/>
              <a:ext cx="6197600" cy="500380"/>
            </a:xfrm>
            <a:custGeom>
              <a:avLst/>
              <a:gdLst/>
              <a:ahLst/>
              <a:cxnLst/>
              <a:rect r="r" b="b" t="t" l="l"/>
              <a:pathLst>
                <a:path h="500380" w="6197600">
                  <a:moveTo>
                    <a:pt x="0" y="0"/>
                  </a:moveTo>
                  <a:lnTo>
                    <a:pt x="6197600" y="0"/>
                  </a:lnTo>
                  <a:lnTo>
                    <a:pt x="6197600" y="500380"/>
                  </a:lnTo>
                  <a:lnTo>
                    <a:pt x="0" y="500380"/>
                  </a:lnTo>
                  <a:close/>
                </a:path>
              </a:pathLst>
            </a:custGeom>
            <a:solidFill>
              <a:srgbClr val="ADDEDC"/>
            </a:solidFill>
          </p:spPr>
        </p:sp>
        <p:sp>
          <p:nvSpPr>
            <p:cNvPr name="Freeform 9" id="9"/>
            <p:cNvSpPr/>
            <p:nvPr/>
          </p:nvSpPr>
          <p:spPr>
            <a:xfrm flipH="false" flipV="false" rot="0">
              <a:off x="0" y="0"/>
              <a:ext cx="6350000" cy="4813300"/>
            </a:xfrm>
            <a:custGeom>
              <a:avLst/>
              <a:gdLst/>
              <a:ahLst/>
              <a:cxnLst/>
              <a:rect r="r" b="b" t="t" l="l"/>
              <a:pathLst>
                <a:path h="4813300" w="63500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3954A3"/>
            </a:solidFill>
          </p:spPr>
        </p:sp>
      </p:grpSp>
      <p:sp>
        <p:nvSpPr>
          <p:cNvPr name="Freeform 10" id="10"/>
          <p:cNvSpPr/>
          <p:nvPr/>
        </p:nvSpPr>
        <p:spPr>
          <a:xfrm flipH="false" flipV="false" rot="-2556227">
            <a:off x="4913987" y="5018918"/>
            <a:ext cx="1469043" cy="1474572"/>
          </a:xfrm>
          <a:custGeom>
            <a:avLst/>
            <a:gdLst/>
            <a:ahLst/>
            <a:cxnLst/>
            <a:rect r="r" b="b" t="t" l="l"/>
            <a:pathLst>
              <a:path h="1474572" w="1469043">
                <a:moveTo>
                  <a:pt x="0" y="0"/>
                </a:moveTo>
                <a:lnTo>
                  <a:pt x="1469042" y="0"/>
                </a:lnTo>
                <a:lnTo>
                  <a:pt x="1469042" y="1474573"/>
                </a:lnTo>
                <a:lnTo>
                  <a:pt x="0" y="1474573"/>
                </a:lnTo>
                <a:lnTo>
                  <a:pt x="0" y="0"/>
                </a:lnTo>
                <a:close/>
              </a:path>
            </a:pathLst>
          </a:custGeom>
          <a:blipFill>
            <a:blip r:embed="rId10"/>
            <a:stretch>
              <a:fillRect l="0" t="0" r="0" b="0"/>
            </a:stretch>
          </a:blipFill>
        </p:spPr>
      </p:sp>
      <p:sp>
        <p:nvSpPr>
          <p:cNvPr name="TextBox 11" id="11"/>
          <p:cNvSpPr txBox="true"/>
          <p:nvPr/>
        </p:nvSpPr>
        <p:spPr>
          <a:xfrm rot="0">
            <a:off x="680697" y="2112096"/>
            <a:ext cx="5804217" cy="3238043"/>
          </a:xfrm>
          <a:prstGeom prst="rect">
            <a:avLst/>
          </a:prstGeom>
        </p:spPr>
        <p:txBody>
          <a:bodyPr anchor="t" rtlCol="false" tIns="0" lIns="0" bIns="0" rIns="0">
            <a:spAutoFit/>
          </a:bodyPr>
          <a:lstStyle/>
          <a:p>
            <a:pPr algn="ctr">
              <a:lnSpc>
                <a:spcPts val="3202"/>
              </a:lnSpc>
            </a:pPr>
            <a:r>
              <a:rPr lang="en-US" sz="2287" spc="-34">
                <a:solidFill>
                  <a:srgbClr val="000000"/>
                </a:solidFill>
                <a:latin typeface="Canva Sans"/>
                <a:ea typeface="Canva Sans"/>
                <a:cs typeface="Canva Sans"/>
                <a:sym typeface="Canva Sans"/>
              </a:rPr>
              <a:t>I wake up and start my day with a workout and a cup of coffee before I boot up my machine.</a:t>
            </a:r>
          </a:p>
          <a:p>
            <a:pPr algn="ctr">
              <a:lnSpc>
                <a:spcPts val="3202"/>
              </a:lnSpc>
            </a:pPr>
            <a:r>
              <a:rPr lang="en-US" sz="2287" spc="-34">
                <a:solidFill>
                  <a:srgbClr val="000000"/>
                </a:solidFill>
                <a:latin typeface="Canva Sans"/>
                <a:ea typeface="Canva Sans"/>
                <a:cs typeface="Canva Sans"/>
                <a:sym typeface="Canva Sans"/>
              </a:rPr>
              <a:t>As a developer who is accustomed to regularly working with computer vision libraries like OpenCv and Pillow; today looks like a day full of image processing.</a:t>
            </a:r>
          </a:p>
          <a:p>
            <a:pPr algn="ctr">
              <a:lnSpc>
                <a:spcPts val="3202"/>
              </a:lnSpc>
            </a:pPr>
          </a:p>
        </p:txBody>
      </p:sp>
      <p:sp>
        <p:nvSpPr>
          <p:cNvPr name="TextBox 12" id="12"/>
          <p:cNvSpPr txBox="true"/>
          <p:nvPr/>
        </p:nvSpPr>
        <p:spPr>
          <a:xfrm rot="0">
            <a:off x="2909123" y="998198"/>
            <a:ext cx="1463403" cy="504693"/>
          </a:xfrm>
          <a:prstGeom prst="rect">
            <a:avLst/>
          </a:prstGeom>
        </p:spPr>
        <p:txBody>
          <a:bodyPr anchor="t" rtlCol="false" tIns="0" lIns="0" bIns="0" rIns="0">
            <a:spAutoFit/>
          </a:bodyPr>
          <a:lstStyle/>
          <a:p>
            <a:pPr algn="ctr">
              <a:lnSpc>
                <a:spcPts val="4111"/>
              </a:lnSpc>
            </a:pPr>
            <a:r>
              <a:rPr lang="en-US" sz="2936" b="true">
                <a:solidFill>
                  <a:srgbClr val="000000"/>
                </a:solidFill>
                <a:latin typeface="Canva Sans Bold"/>
                <a:ea typeface="Canva Sans Bold"/>
                <a:cs typeface="Canva Sans Bold"/>
                <a:sym typeface="Canva Sans Bold"/>
              </a:rPr>
              <a:t>7:30 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5CAD6"/>
        </a:solidFill>
      </p:bgPr>
    </p:bg>
    <p:spTree>
      <p:nvGrpSpPr>
        <p:cNvPr id="1" name=""/>
        <p:cNvGrpSpPr/>
        <p:nvPr/>
      </p:nvGrpSpPr>
      <p:grpSpPr>
        <a:xfrm>
          <a:off x="0" y="0"/>
          <a:ext cx="0" cy="0"/>
          <a:chOff x="0" y="0"/>
          <a:chExt cx="0" cy="0"/>
        </a:xfrm>
      </p:grpSpPr>
      <p:sp>
        <p:nvSpPr>
          <p:cNvPr name="Freeform 2" id="2"/>
          <p:cNvSpPr/>
          <p:nvPr/>
        </p:nvSpPr>
        <p:spPr>
          <a:xfrm flipH="false" flipV="false" rot="0">
            <a:off x="2234954" y="178383"/>
            <a:ext cx="2240413" cy="842518"/>
          </a:xfrm>
          <a:custGeom>
            <a:avLst/>
            <a:gdLst/>
            <a:ahLst/>
            <a:cxnLst/>
            <a:rect r="r" b="b" t="t" l="l"/>
            <a:pathLst>
              <a:path h="842518" w="2240413">
                <a:moveTo>
                  <a:pt x="0" y="0"/>
                </a:moveTo>
                <a:lnTo>
                  <a:pt x="2240413" y="0"/>
                </a:lnTo>
                <a:lnTo>
                  <a:pt x="2240413" y="842518"/>
                </a:lnTo>
                <a:lnTo>
                  <a:pt x="0" y="842518"/>
                </a:lnTo>
                <a:lnTo>
                  <a:pt x="0" y="0"/>
                </a:lnTo>
                <a:close/>
              </a:path>
            </a:pathLst>
          </a:custGeom>
          <a:blipFill>
            <a:blip r:embed="rId2">
              <a:extLst>
                <a:ext uri="{96DAC541-7B7A-43D3-8B79-37D633B846F1}">
                  <asvg:svgBlip xmlns:asvg="http://schemas.microsoft.com/office/drawing/2016/SVG/main" r:embed="rId3"/>
                </a:ext>
              </a:extLst>
            </a:blip>
            <a:stretch>
              <a:fillRect l="-12169" t="-5575" r="-7942" b="-189434"/>
            </a:stretch>
          </a:blipFill>
        </p:spPr>
      </p:sp>
      <p:sp>
        <p:nvSpPr>
          <p:cNvPr name="Freeform 3" id="3"/>
          <p:cNvSpPr/>
          <p:nvPr/>
        </p:nvSpPr>
        <p:spPr>
          <a:xfrm flipH="false" flipV="false" rot="0">
            <a:off x="380588" y="1020901"/>
            <a:ext cx="7086970" cy="6468470"/>
          </a:xfrm>
          <a:custGeom>
            <a:avLst/>
            <a:gdLst/>
            <a:ahLst/>
            <a:cxnLst/>
            <a:rect r="r" b="b" t="t" l="l"/>
            <a:pathLst>
              <a:path h="6468470" w="7086970">
                <a:moveTo>
                  <a:pt x="0" y="0"/>
                </a:moveTo>
                <a:lnTo>
                  <a:pt x="7086969" y="0"/>
                </a:lnTo>
                <a:lnTo>
                  <a:pt x="7086969" y="6468470"/>
                </a:lnTo>
                <a:lnTo>
                  <a:pt x="0" y="6468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1520" y="2070527"/>
            <a:ext cx="6205043" cy="4134110"/>
          </a:xfrm>
          <a:custGeom>
            <a:avLst/>
            <a:gdLst/>
            <a:ahLst/>
            <a:cxnLst/>
            <a:rect r="r" b="b" t="t" l="l"/>
            <a:pathLst>
              <a:path h="4134110" w="6205043">
                <a:moveTo>
                  <a:pt x="0" y="0"/>
                </a:moveTo>
                <a:lnTo>
                  <a:pt x="6205043" y="0"/>
                </a:lnTo>
                <a:lnTo>
                  <a:pt x="6205043" y="4134110"/>
                </a:lnTo>
                <a:lnTo>
                  <a:pt x="0" y="4134110"/>
                </a:lnTo>
                <a:lnTo>
                  <a:pt x="0" y="0"/>
                </a:lnTo>
                <a:close/>
              </a:path>
            </a:pathLst>
          </a:custGeom>
          <a:blipFill>
            <a:blip r:embed="rId6"/>
            <a:stretch>
              <a:fillRect l="0" t="0" r="0" b="0"/>
            </a:stretch>
          </a:blipFill>
        </p:spPr>
      </p:sp>
      <p:sp>
        <p:nvSpPr>
          <p:cNvPr name="TextBox 5" id="5"/>
          <p:cNvSpPr txBox="true"/>
          <p:nvPr/>
        </p:nvSpPr>
        <p:spPr>
          <a:xfrm rot="0">
            <a:off x="1023575" y="2195085"/>
            <a:ext cx="5533055" cy="3607512"/>
          </a:xfrm>
          <a:prstGeom prst="rect">
            <a:avLst/>
          </a:prstGeom>
        </p:spPr>
        <p:txBody>
          <a:bodyPr anchor="t" rtlCol="false" tIns="0" lIns="0" bIns="0" rIns="0">
            <a:spAutoFit/>
          </a:bodyPr>
          <a:lstStyle/>
          <a:p>
            <a:pPr algn="ctr">
              <a:lnSpc>
                <a:spcPts val="3223"/>
              </a:lnSpc>
              <a:spcBef>
                <a:spcPct val="0"/>
              </a:spcBef>
            </a:pPr>
            <a:r>
              <a:rPr lang="en-US" sz="2302" spc="-34">
                <a:solidFill>
                  <a:srgbClr val="000001"/>
                </a:solidFill>
                <a:latin typeface="IM Fell"/>
                <a:ea typeface="IM Fell"/>
                <a:cs typeface="IM Fell"/>
                <a:sym typeface="IM Fell"/>
              </a:rPr>
              <a:t>First off, I need to enhance a series of low lights for a my client in which I can use the amazing set of tools provided in OpenCV to complete. I then load the images using OpenCV and then convert them to grayscale. When it comes to more advanced image filtering and transformation, OpenCV thrives. Once I convert the images to grayscale, I apply histogram equalization to improve the contrast of the image.</a:t>
            </a:r>
          </a:p>
        </p:txBody>
      </p:sp>
      <p:sp>
        <p:nvSpPr>
          <p:cNvPr name="Freeform 6" id="6"/>
          <p:cNvSpPr/>
          <p:nvPr/>
        </p:nvSpPr>
        <p:spPr>
          <a:xfrm flipH="false" flipV="false" rot="0">
            <a:off x="5615305" y="0"/>
            <a:ext cx="1699895" cy="1699895"/>
          </a:xfrm>
          <a:custGeom>
            <a:avLst/>
            <a:gdLst/>
            <a:ahLst/>
            <a:cxnLst/>
            <a:rect r="r" b="b" t="t" l="l"/>
            <a:pathLst>
              <a:path h="1699895" w="1699895">
                <a:moveTo>
                  <a:pt x="0" y="0"/>
                </a:moveTo>
                <a:lnTo>
                  <a:pt x="1699895" y="0"/>
                </a:lnTo>
                <a:lnTo>
                  <a:pt x="1699895" y="1699895"/>
                </a:lnTo>
                <a:lnTo>
                  <a:pt x="0" y="1699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222598" y="314454"/>
            <a:ext cx="4392707" cy="432941"/>
          </a:xfrm>
          <a:prstGeom prst="rect">
            <a:avLst/>
          </a:prstGeom>
        </p:spPr>
        <p:txBody>
          <a:bodyPr anchor="t" rtlCol="false" tIns="0" lIns="0" bIns="0" rIns="0">
            <a:spAutoFit/>
          </a:bodyPr>
          <a:lstStyle/>
          <a:p>
            <a:pPr algn="ctr" marL="0" indent="0" lvl="0">
              <a:lnSpc>
                <a:spcPts val="3535"/>
              </a:lnSpc>
              <a:spcBef>
                <a:spcPct val="0"/>
              </a:spcBef>
            </a:pPr>
            <a:r>
              <a:rPr lang="en-US" sz="2599">
                <a:solidFill>
                  <a:srgbClr val="000001"/>
                </a:solidFill>
                <a:latin typeface="IM Fell"/>
                <a:ea typeface="IM Fell"/>
                <a:cs typeface="IM Fell"/>
                <a:sym typeface="IM Fell"/>
              </a:rPr>
              <a:t>8:30AM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EFD8"/>
        </a:solidFill>
      </p:bgPr>
    </p:bg>
    <p:spTree>
      <p:nvGrpSpPr>
        <p:cNvPr id="1" name=""/>
        <p:cNvGrpSpPr/>
        <p:nvPr/>
      </p:nvGrpSpPr>
      <p:grpSpPr>
        <a:xfrm>
          <a:off x="0" y="0"/>
          <a:ext cx="0" cy="0"/>
          <a:chOff x="0" y="0"/>
          <a:chExt cx="0" cy="0"/>
        </a:xfrm>
      </p:grpSpPr>
      <p:grpSp>
        <p:nvGrpSpPr>
          <p:cNvPr name="Group 2" id="2"/>
          <p:cNvGrpSpPr/>
          <p:nvPr/>
        </p:nvGrpSpPr>
        <p:grpSpPr>
          <a:xfrm rot="0">
            <a:off x="951395" y="1532844"/>
            <a:ext cx="5412410" cy="46349"/>
            <a:chOff x="0" y="0"/>
            <a:chExt cx="7216547" cy="61799"/>
          </a:xfrm>
        </p:grpSpPr>
        <p:sp>
          <p:nvSpPr>
            <p:cNvPr name="Freeform 3" id="3"/>
            <p:cNvSpPr/>
            <p:nvPr/>
          </p:nvSpPr>
          <p:spPr>
            <a:xfrm flipH="false" flipV="false" rot="0">
              <a:off x="0" y="0"/>
              <a:ext cx="2354257" cy="61799"/>
            </a:xfrm>
            <a:custGeom>
              <a:avLst/>
              <a:gdLst/>
              <a:ahLst/>
              <a:cxnLst/>
              <a:rect r="r" b="b" t="t" l="l"/>
              <a:pathLst>
                <a:path h="61799" w="2354257">
                  <a:moveTo>
                    <a:pt x="0" y="0"/>
                  </a:moveTo>
                  <a:lnTo>
                    <a:pt x="2354257" y="0"/>
                  </a:lnTo>
                  <a:lnTo>
                    <a:pt x="2354257"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62290" y="0"/>
              <a:ext cx="2354257" cy="61799"/>
            </a:xfrm>
            <a:custGeom>
              <a:avLst/>
              <a:gdLst/>
              <a:ahLst/>
              <a:cxnLst/>
              <a:rect r="r" b="b" t="t" l="l"/>
              <a:pathLst>
                <a:path h="61799" w="2354257">
                  <a:moveTo>
                    <a:pt x="0" y="0"/>
                  </a:moveTo>
                  <a:lnTo>
                    <a:pt x="2354257" y="0"/>
                  </a:lnTo>
                  <a:lnTo>
                    <a:pt x="2354257"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431834" y="0"/>
              <a:ext cx="2354257" cy="61799"/>
            </a:xfrm>
            <a:custGeom>
              <a:avLst/>
              <a:gdLst/>
              <a:ahLst/>
              <a:cxnLst/>
              <a:rect r="r" b="b" t="t" l="l"/>
              <a:pathLst>
                <a:path h="61799" w="2354257">
                  <a:moveTo>
                    <a:pt x="0" y="0"/>
                  </a:moveTo>
                  <a:lnTo>
                    <a:pt x="2354256" y="0"/>
                  </a:lnTo>
                  <a:lnTo>
                    <a:pt x="2354256"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951395" y="2785256"/>
            <a:ext cx="5412410" cy="46349"/>
            <a:chOff x="0" y="0"/>
            <a:chExt cx="7216547" cy="61799"/>
          </a:xfrm>
        </p:grpSpPr>
        <p:sp>
          <p:nvSpPr>
            <p:cNvPr name="Freeform 7" id="7"/>
            <p:cNvSpPr/>
            <p:nvPr/>
          </p:nvSpPr>
          <p:spPr>
            <a:xfrm flipH="false" flipV="false" rot="0">
              <a:off x="0" y="0"/>
              <a:ext cx="2354257" cy="61799"/>
            </a:xfrm>
            <a:custGeom>
              <a:avLst/>
              <a:gdLst/>
              <a:ahLst/>
              <a:cxnLst/>
              <a:rect r="r" b="b" t="t" l="l"/>
              <a:pathLst>
                <a:path h="61799" w="2354257">
                  <a:moveTo>
                    <a:pt x="0" y="0"/>
                  </a:moveTo>
                  <a:lnTo>
                    <a:pt x="2354257" y="0"/>
                  </a:lnTo>
                  <a:lnTo>
                    <a:pt x="2354257"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862290" y="0"/>
              <a:ext cx="2354257" cy="61799"/>
            </a:xfrm>
            <a:custGeom>
              <a:avLst/>
              <a:gdLst/>
              <a:ahLst/>
              <a:cxnLst/>
              <a:rect r="r" b="b" t="t" l="l"/>
              <a:pathLst>
                <a:path h="61799" w="2354257">
                  <a:moveTo>
                    <a:pt x="0" y="0"/>
                  </a:moveTo>
                  <a:lnTo>
                    <a:pt x="2354257" y="0"/>
                  </a:lnTo>
                  <a:lnTo>
                    <a:pt x="2354257"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431834" y="0"/>
              <a:ext cx="2354257" cy="61799"/>
            </a:xfrm>
            <a:custGeom>
              <a:avLst/>
              <a:gdLst/>
              <a:ahLst/>
              <a:cxnLst/>
              <a:rect r="r" b="b" t="t" l="l"/>
              <a:pathLst>
                <a:path h="61799" w="2354257">
                  <a:moveTo>
                    <a:pt x="0" y="0"/>
                  </a:moveTo>
                  <a:lnTo>
                    <a:pt x="2354256" y="0"/>
                  </a:lnTo>
                  <a:lnTo>
                    <a:pt x="2354256"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2608471" y="914994"/>
            <a:ext cx="3589568" cy="46349"/>
            <a:chOff x="0" y="0"/>
            <a:chExt cx="4786090" cy="61799"/>
          </a:xfrm>
        </p:grpSpPr>
        <p:sp>
          <p:nvSpPr>
            <p:cNvPr name="Freeform 11" id="11"/>
            <p:cNvSpPr/>
            <p:nvPr/>
          </p:nvSpPr>
          <p:spPr>
            <a:xfrm flipH="false" flipV="false" rot="0">
              <a:off x="0" y="0"/>
              <a:ext cx="2354257" cy="61799"/>
            </a:xfrm>
            <a:custGeom>
              <a:avLst/>
              <a:gdLst/>
              <a:ahLst/>
              <a:cxnLst/>
              <a:rect r="r" b="b" t="t" l="l"/>
              <a:pathLst>
                <a:path h="61799" w="2354257">
                  <a:moveTo>
                    <a:pt x="0" y="0"/>
                  </a:moveTo>
                  <a:lnTo>
                    <a:pt x="2354257" y="0"/>
                  </a:lnTo>
                  <a:lnTo>
                    <a:pt x="2354257"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431834" y="0"/>
              <a:ext cx="2354257" cy="61799"/>
            </a:xfrm>
            <a:custGeom>
              <a:avLst/>
              <a:gdLst/>
              <a:ahLst/>
              <a:cxnLst/>
              <a:rect r="r" b="b" t="t" l="l"/>
              <a:pathLst>
                <a:path h="61799" w="2354257">
                  <a:moveTo>
                    <a:pt x="0" y="0"/>
                  </a:moveTo>
                  <a:lnTo>
                    <a:pt x="2354256" y="0"/>
                  </a:lnTo>
                  <a:lnTo>
                    <a:pt x="2354256"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0">
            <a:off x="2608471" y="2167407"/>
            <a:ext cx="3589568" cy="46349"/>
            <a:chOff x="0" y="0"/>
            <a:chExt cx="4786090" cy="61799"/>
          </a:xfrm>
        </p:grpSpPr>
        <p:sp>
          <p:nvSpPr>
            <p:cNvPr name="Freeform 14" id="14"/>
            <p:cNvSpPr/>
            <p:nvPr/>
          </p:nvSpPr>
          <p:spPr>
            <a:xfrm flipH="false" flipV="false" rot="0">
              <a:off x="0" y="0"/>
              <a:ext cx="2354257" cy="61799"/>
            </a:xfrm>
            <a:custGeom>
              <a:avLst/>
              <a:gdLst/>
              <a:ahLst/>
              <a:cxnLst/>
              <a:rect r="r" b="b" t="t" l="l"/>
              <a:pathLst>
                <a:path h="61799" w="2354257">
                  <a:moveTo>
                    <a:pt x="0" y="0"/>
                  </a:moveTo>
                  <a:lnTo>
                    <a:pt x="2354257" y="0"/>
                  </a:lnTo>
                  <a:lnTo>
                    <a:pt x="2354257"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2431834" y="0"/>
              <a:ext cx="2354257" cy="61799"/>
            </a:xfrm>
            <a:custGeom>
              <a:avLst/>
              <a:gdLst/>
              <a:ahLst/>
              <a:cxnLst/>
              <a:rect r="r" b="b" t="t" l="l"/>
              <a:pathLst>
                <a:path h="61799" w="2354257">
                  <a:moveTo>
                    <a:pt x="0" y="0"/>
                  </a:moveTo>
                  <a:lnTo>
                    <a:pt x="2354256" y="0"/>
                  </a:lnTo>
                  <a:lnTo>
                    <a:pt x="2354256" y="61799"/>
                  </a:lnTo>
                  <a:lnTo>
                    <a:pt x="0" y="61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6" id="16"/>
          <p:cNvSpPr/>
          <p:nvPr/>
        </p:nvSpPr>
        <p:spPr>
          <a:xfrm flipH="false" flipV="false" rot="-10800000">
            <a:off x="-261492" y="3060206"/>
            <a:ext cx="8206396" cy="4758147"/>
          </a:xfrm>
          <a:custGeom>
            <a:avLst/>
            <a:gdLst/>
            <a:ahLst/>
            <a:cxnLst/>
            <a:rect r="r" b="b" t="t" l="l"/>
            <a:pathLst>
              <a:path h="4758147" w="8206396">
                <a:moveTo>
                  <a:pt x="0" y="0"/>
                </a:moveTo>
                <a:lnTo>
                  <a:pt x="8206395" y="0"/>
                </a:lnTo>
                <a:lnTo>
                  <a:pt x="8206395" y="4758147"/>
                </a:lnTo>
                <a:lnTo>
                  <a:pt x="0" y="4758147"/>
                </a:lnTo>
                <a:lnTo>
                  <a:pt x="0" y="0"/>
                </a:lnTo>
                <a:close/>
              </a:path>
            </a:pathLst>
          </a:custGeom>
          <a:blipFill>
            <a:blip r:embed="rId4">
              <a:extLst>
                <a:ext uri="{96DAC541-7B7A-43D3-8B79-37D633B846F1}">
                  <asvg:svgBlip xmlns:asvg="http://schemas.microsoft.com/office/drawing/2016/SVG/main" r:embed="rId5"/>
                </a:ext>
              </a:extLst>
            </a:blip>
            <a:stretch>
              <a:fillRect l="-4330" t="-68085" r="-5002" b="-6081"/>
            </a:stretch>
          </a:blipFill>
        </p:spPr>
      </p:sp>
      <p:sp>
        <p:nvSpPr>
          <p:cNvPr name="Freeform 17" id="17"/>
          <p:cNvSpPr/>
          <p:nvPr/>
        </p:nvSpPr>
        <p:spPr>
          <a:xfrm flipH="true" flipV="false" rot="419981">
            <a:off x="5025390" y="88827"/>
            <a:ext cx="2194484" cy="1698685"/>
          </a:xfrm>
          <a:custGeom>
            <a:avLst/>
            <a:gdLst/>
            <a:ahLst/>
            <a:cxnLst/>
            <a:rect r="r" b="b" t="t" l="l"/>
            <a:pathLst>
              <a:path h="1698685" w="2194484">
                <a:moveTo>
                  <a:pt x="2194484" y="0"/>
                </a:moveTo>
                <a:lnTo>
                  <a:pt x="0" y="0"/>
                </a:lnTo>
                <a:lnTo>
                  <a:pt x="0" y="1698684"/>
                </a:lnTo>
                <a:lnTo>
                  <a:pt x="2194484" y="1698684"/>
                </a:lnTo>
                <a:lnTo>
                  <a:pt x="219448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544881" y="3403106"/>
            <a:ext cx="1970886" cy="971431"/>
          </a:xfrm>
          <a:custGeom>
            <a:avLst/>
            <a:gdLst/>
            <a:ahLst/>
            <a:cxnLst/>
            <a:rect r="r" b="b" t="t" l="l"/>
            <a:pathLst>
              <a:path h="971431" w="1970886">
                <a:moveTo>
                  <a:pt x="0" y="0"/>
                </a:moveTo>
                <a:lnTo>
                  <a:pt x="1970886" y="0"/>
                </a:lnTo>
                <a:lnTo>
                  <a:pt x="1970886" y="971431"/>
                </a:lnTo>
                <a:lnTo>
                  <a:pt x="0" y="971431"/>
                </a:lnTo>
                <a:lnTo>
                  <a:pt x="0" y="0"/>
                </a:lnTo>
                <a:close/>
              </a:path>
            </a:pathLst>
          </a:custGeom>
          <a:blipFill>
            <a:blip r:embed="rId8"/>
            <a:stretch>
              <a:fillRect l="0" t="-102631" r="0" b="0"/>
            </a:stretch>
          </a:blipFill>
        </p:spPr>
      </p:sp>
      <p:sp>
        <p:nvSpPr>
          <p:cNvPr name="Freeform 19" id="19"/>
          <p:cNvSpPr/>
          <p:nvPr/>
        </p:nvSpPr>
        <p:spPr>
          <a:xfrm flipH="true" flipV="false" rot="0">
            <a:off x="-2196320" y="6699393"/>
            <a:ext cx="6461258" cy="1461860"/>
          </a:xfrm>
          <a:custGeom>
            <a:avLst/>
            <a:gdLst/>
            <a:ahLst/>
            <a:cxnLst/>
            <a:rect r="r" b="b" t="t" l="l"/>
            <a:pathLst>
              <a:path h="1461860" w="6461258">
                <a:moveTo>
                  <a:pt x="6461257" y="0"/>
                </a:moveTo>
                <a:lnTo>
                  <a:pt x="0" y="0"/>
                </a:lnTo>
                <a:lnTo>
                  <a:pt x="0" y="1461860"/>
                </a:lnTo>
                <a:lnTo>
                  <a:pt x="6461257" y="1461860"/>
                </a:lnTo>
                <a:lnTo>
                  <a:pt x="646125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true" flipV="false" rot="0">
            <a:off x="5310022" y="6699393"/>
            <a:ext cx="6461258" cy="1461860"/>
          </a:xfrm>
          <a:custGeom>
            <a:avLst/>
            <a:gdLst/>
            <a:ahLst/>
            <a:cxnLst/>
            <a:rect r="r" b="b" t="t" l="l"/>
            <a:pathLst>
              <a:path h="1461860" w="6461258">
                <a:moveTo>
                  <a:pt x="6461258" y="0"/>
                </a:moveTo>
                <a:lnTo>
                  <a:pt x="0" y="0"/>
                </a:lnTo>
                <a:lnTo>
                  <a:pt x="0" y="1461860"/>
                </a:lnTo>
                <a:lnTo>
                  <a:pt x="6461258" y="1461860"/>
                </a:lnTo>
                <a:lnTo>
                  <a:pt x="646125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158535">
            <a:off x="2692186" y="3491551"/>
            <a:ext cx="963290" cy="815184"/>
          </a:xfrm>
          <a:custGeom>
            <a:avLst/>
            <a:gdLst/>
            <a:ahLst/>
            <a:cxnLst/>
            <a:rect r="r" b="b" t="t" l="l"/>
            <a:pathLst>
              <a:path h="815184" w="963290">
                <a:moveTo>
                  <a:pt x="0" y="0"/>
                </a:moveTo>
                <a:lnTo>
                  <a:pt x="963290" y="0"/>
                </a:lnTo>
                <a:lnTo>
                  <a:pt x="963290" y="815184"/>
                </a:lnTo>
                <a:lnTo>
                  <a:pt x="0" y="8151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true" flipV="false" rot="158535">
            <a:off x="-707500" y="3694393"/>
            <a:ext cx="1628005" cy="1377699"/>
          </a:xfrm>
          <a:custGeom>
            <a:avLst/>
            <a:gdLst/>
            <a:ahLst/>
            <a:cxnLst/>
            <a:rect r="r" b="b" t="t" l="l"/>
            <a:pathLst>
              <a:path h="1377699" w="1628005">
                <a:moveTo>
                  <a:pt x="1628005" y="0"/>
                </a:moveTo>
                <a:lnTo>
                  <a:pt x="0" y="0"/>
                </a:lnTo>
                <a:lnTo>
                  <a:pt x="0" y="1377699"/>
                </a:lnTo>
                <a:lnTo>
                  <a:pt x="1628005" y="1377699"/>
                </a:lnTo>
                <a:lnTo>
                  <a:pt x="162800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397780" y="5524243"/>
            <a:ext cx="834251" cy="1314722"/>
          </a:xfrm>
          <a:custGeom>
            <a:avLst/>
            <a:gdLst/>
            <a:ahLst/>
            <a:cxnLst/>
            <a:rect r="r" b="b" t="t" l="l"/>
            <a:pathLst>
              <a:path h="1314722" w="834251">
                <a:moveTo>
                  <a:pt x="0" y="0"/>
                </a:moveTo>
                <a:lnTo>
                  <a:pt x="834251" y="0"/>
                </a:lnTo>
                <a:lnTo>
                  <a:pt x="834251" y="1314722"/>
                </a:lnTo>
                <a:lnTo>
                  <a:pt x="0" y="131472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1034308" y="5718772"/>
            <a:ext cx="710813" cy="1120193"/>
          </a:xfrm>
          <a:custGeom>
            <a:avLst/>
            <a:gdLst/>
            <a:ahLst/>
            <a:cxnLst/>
            <a:rect r="r" b="b" t="t" l="l"/>
            <a:pathLst>
              <a:path h="1120193" w="710813">
                <a:moveTo>
                  <a:pt x="0" y="0"/>
                </a:moveTo>
                <a:lnTo>
                  <a:pt x="710814" y="0"/>
                </a:lnTo>
                <a:lnTo>
                  <a:pt x="710814" y="1120193"/>
                </a:lnTo>
                <a:lnTo>
                  <a:pt x="0" y="11201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5" id="25"/>
          <p:cNvSpPr/>
          <p:nvPr/>
        </p:nvSpPr>
        <p:spPr>
          <a:xfrm flipH="false" flipV="false" rot="0">
            <a:off x="2253065" y="5944741"/>
            <a:ext cx="710813" cy="1120193"/>
          </a:xfrm>
          <a:custGeom>
            <a:avLst/>
            <a:gdLst/>
            <a:ahLst/>
            <a:cxnLst/>
            <a:rect r="r" b="b" t="t" l="l"/>
            <a:pathLst>
              <a:path h="1120193" w="710813">
                <a:moveTo>
                  <a:pt x="0" y="0"/>
                </a:moveTo>
                <a:lnTo>
                  <a:pt x="710813" y="0"/>
                </a:lnTo>
                <a:lnTo>
                  <a:pt x="710813" y="1120192"/>
                </a:lnTo>
                <a:lnTo>
                  <a:pt x="0" y="112019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6" id="26"/>
          <p:cNvSpPr/>
          <p:nvPr/>
        </p:nvSpPr>
        <p:spPr>
          <a:xfrm flipH="false" flipV="false" rot="0">
            <a:off x="0" y="1910065"/>
            <a:ext cx="7315200" cy="4636008"/>
          </a:xfrm>
          <a:custGeom>
            <a:avLst/>
            <a:gdLst/>
            <a:ahLst/>
            <a:cxnLst/>
            <a:rect r="r" b="b" t="t" l="l"/>
            <a:pathLst>
              <a:path h="4636008" w="7315200">
                <a:moveTo>
                  <a:pt x="0" y="0"/>
                </a:moveTo>
                <a:lnTo>
                  <a:pt x="7315200" y="0"/>
                </a:lnTo>
                <a:lnTo>
                  <a:pt x="7315200" y="4636008"/>
                </a:lnTo>
                <a:lnTo>
                  <a:pt x="0" y="4636008"/>
                </a:lnTo>
                <a:lnTo>
                  <a:pt x="0" y="0"/>
                </a:lnTo>
                <a:close/>
              </a:path>
            </a:pathLst>
          </a:custGeom>
          <a:blipFill>
            <a:blip r:embed="rId15"/>
            <a:stretch>
              <a:fillRect l="0" t="0" r="0" b="0"/>
            </a:stretch>
          </a:blipFill>
        </p:spPr>
      </p:sp>
      <p:sp>
        <p:nvSpPr>
          <p:cNvPr name="TextBox 27" id="27"/>
          <p:cNvSpPr txBox="true"/>
          <p:nvPr/>
        </p:nvSpPr>
        <p:spPr>
          <a:xfrm rot="0">
            <a:off x="814905" y="2175656"/>
            <a:ext cx="5524061" cy="4040287"/>
          </a:xfrm>
          <a:prstGeom prst="rect">
            <a:avLst/>
          </a:prstGeom>
        </p:spPr>
        <p:txBody>
          <a:bodyPr anchor="t" rtlCol="false" tIns="0" lIns="0" bIns="0" rIns="0">
            <a:spAutoFit/>
          </a:bodyPr>
          <a:lstStyle/>
          <a:p>
            <a:pPr algn="ctr">
              <a:lnSpc>
                <a:spcPts val="2907"/>
              </a:lnSpc>
            </a:pPr>
            <a:r>
              <a:rPr lang="en-US" sz="2076">
                <a:solidFill>
                  <a:srgbClr val="000001"/>
                </a:solidFill>
                <a:latin typeface="Canva Sans"/>
                <a:ea typeface="Canva Sans"/>
                <a:cs typeface="Canva Sans"/>
                <a:sym typeface="Canva Sans"/>
              </a:rPr>
              <a:t>My next task involves resizing an image for a web application. My client has requested for multiple versions of their images in different resolutions, so I switch to Pillow to use the resize function. First, I load the images, resize them to their required dimensions, and then save them.</a:t>
            </a:r>
          </a:p>
          <a:p>
            <a:pPr algn="ctr">
              <a:lnSpc>
                <a:spcPts val="2907"/>
              </a:lnSpc>
            </a:pPr>
            <a:r>
              <a:rPr lang="en-US" sz="2076">
                <a:solidFill>
                  <a:srgbClr val="000001"/>
                </a:solidFill>
                <a:latin typeface="Canva Sans"/>
                <a:ea typeface="Canva Sans"/>
                <a:cs typeface="Canva Sans"/>
                <a:sym typeface="Canva Sans"/>
              </a:rPr>
              <a:t>Pillow is a great addition to use in conjuction to Open CV when it comes to resizing, cropping, and basic manipulation through the Python interface.</a:t>
            </a:r>
          </a:p>
        </p:txBody>
      </p:sp>
      <p:sp>
        <p:nvSpPr>
          <p:cNvPr name="Freeform 28" id="28"/>
          <p:cNvSpPr/>
          <p:nvPr/>
        </p:nvSpPr>
        <p:spPr>
          <a:xfrm flipH="false" flipV="false" rot="-1116678">
            <a:off x="554819" y="231649"/>
            <a:ext cx="1402607" cy="1400056"/>
          </a:xfrm>
          <a:custGeom>
            <a:avLst/>
            <a:gdLst/>
            <a:ahLst/>
            <a:cxnLst/>
            <a:rect r="r" b="b" t="t" l="l"/>
            <a:pathLst>
              <a:path h="1400056" w="1402607">
                <a:moveTo>
                  <a:pt x="0" y="0"/>
                </a:moveTo>
                <a:lnTo>
                  <a:pt x="1402607" y="0"/>
                </a:lnTo>
                <a:lnTo>
                  <a:pt x="1402607" y="1400056"/>
                </a:lnTo>
                <a:lnTo>
                  <a:pt x="0" y="140005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9" id="29"/>
          <p:cNvSpPr txBox="true"/>
          <p:nvPr/>
        </p:nvSpPr>
        <p:spPr>
          <a:xfrm rot="0">
            <a:off x="5574845" y="557848"/>
            <a:ext cx="1095573" cy="422275"/>
          </a:xfrm>
          <a:prstGeom prst="rect">
            <a:avLst/>
          </a:prstGeom>
        </p:spPr>
        <p:txBody>
          <a:bodyPr anchor="t" rtlCol="false" tIns="0" lIns="0" bIns="0" rIns="0">
            <a:spAutoFit/>
          </a:bodyPr>
          <a:lstStyle/>
          <a:p>
            <a:pPr algn="ctr">
              <a:lnSpc>
                <a:spcPts val="3499"/>
              </a:lnSpc>
            </a:pPr>
            <a:r>
              <a:rPr lang="en-US" sz="2499" spc="-37">
                <a:solidFill>
                  <a:srgbClr val="000001"/>
                </a:solidFill>
                <a:latin typeface="IM Fell"/>
                <a:ea typeface="IM Fell"/>
                <a:cs typeface="IM Fell"/>
                <a:sym typeface="IM Fell"/>
              </a:rPr>
              <a:t>9:30 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4A47B"/>
        </a:solidFill>
      </p:bgPr>
    </p:bg>
    <p:spTree>
      <p:nvGrpSpPr>
        <p:cNvPr id="1" name=""/>
        <p:cNvGrpSpPr/>
        <p:nvPr/>
      </p:nvGrpSpPr>
      <p:grpSpPr>
        <a:xfrm>
          <a:off x="0" y="0"/>
          <a:ext cx="0" cy="0"/>
          <a:chOff x="0" y="0"/>
          <a:chExt cx="0" cy="0"/>
        </a:xfrm>
      </p:grpSpPr>
      <p:sp>
        <p:nvSpPr>
          <p:cNvPr name="Freeform 2" id="2" descr="Crafty Collage Cut-Outs Patterns and Textures"/>
          <p:cNvSpPr/>
          <p:nvPr/>
        </p:nvSpPr>
        <p:spPr>
          <a:xfrm flipH="false" flipV="false" rot="4468650">
            <a:off x="5439264" y="481189"/>
            <a:ext cx="999523" cy="1060502"/>
          </a:xfrm>
          <a:custGeom>
            <a:avLst/>
            <a:gdLst/>
            <a:ahLst/>
            <a:cxnLst/>
            <a:rect r="r" b="b" t="t" l="l"/>
            <a:pathLst>
              <a:path h="1060502" w="999523">
                <a:moveTo>
                  <a:pt x="0" y="0"/>
                </a:moveTo>
                <a:lnTo>
                  <a:pt x="999523" y="0"/>
                </a:lnTo>
                <a:lnTo>
                  <a:pt x="999523"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20299" y="1365639"/>
            <a:ext cx="1529797" cy="481325"/>
          </a:xfrm>
          <a:prstGeom prst="rect">
            <a:avLst/>
          </a:prstGeom>
        </p:spPr>
        <p:txBody>
          <a:bodyPr anchor="t" rtlCol="false" tIns="0" lIns="0" bIns="0" rIns="0">
            <a:spAutoFit/>
          </a:bodyPr>
          <a:lstStyle/>
          <a:p>
            <a:pPr algn="ctr">
              <a:lnSpc>
                <a:spcPts val="3920"/>
              </a:lnSpc>
            </a:pPr>
            <a:r>
              <a:rPr lang="en-US" b="true" sz="2800" i="true">
                <a:solidFill>
                  <a:srgbClr val="ECCFCF"/>
                </a:solidFill>
                <a:latin typeface="Canva Sans Bold Italics"/>
                <a:ea typeface="Canva Sans Bold Italics"/>
                <a:cs typeface="Canva Sans Bold Italics"/>
                <a:sym typeface="Canva Sans Bold Italics"/>
              </a:rPr>
              <a:t>11:00am</a:t>
            </a:r>
          </a:p>
        </p:txBody>
      </p:sp>
      <p:sp>
        <p:nvSpPr>
          <p:cNvPr name="TextBox 4" id="4"/>
          <p:cNvSpPr txBox="true"/>
          <p:nvPr/>
        </p:nvSpPr>
        <p:spPr>
          <a:xfrm rot="0">
            <a:off x="0" y="3416672"/>
            <a:ext cx="7315200" cy="2174865"/>
          </a:xfrm>
          <a:prstGeom prst="rect">
            <a:avLst/>
          </a:prstGeom>
        </p:spPr>
        <p:txBody>
          <a:bodyPr anchor="t" rtlCol="false" tIns="0" lIns="0" bIns="0" rIns="0">
            <a:spAutoFit/>
          </a:bodyPr>
          <a:lstStyle/>
          <a:p>
            <a:pPr algn="ctr">
              <a:lnSpc>
                <a:spcPts val="3499"/>
              </a:lnSpc>
              <a:spcBef>
                <a:spcPct val="0"/>
              </a:spcBef>
            </a:pPr>
            <a:r>
              <a:rPr lang="en-US" sz="2499" spc="-37">
                <a:solidFill>
                  <a:srgbClr val="ECCFCF"/>
                </a:solidFill>
                <a:latin typeface="IM Fell"/>
                <a:ea typeface="IM Fell"/>
                <a:cs typeface="IM Fell"/>
                <a:sym typeface="IM Fell"/>
              </a:rPr>
              <a:t>After a quick run rundown, I use Open CV to support the real-time image processing. I then process each frame for key point detection in this application. It is important that this project has the identified features in the images requested because this tracks their movements across frames. </a:t>
            </a:r>
          </a:p>
        </p:txBody>
      </p:sp>
      <p:sp>
        <p:nvSpPr>
          <p:cNvPr name="Freeform 5" id="5" descr="Crafty Collage Cut-Outs Patterns and Textures"/>
          <p:cNvSpPr/>
          <p:nvPr/>
        </p:nvSpPr>
        <p:spPr>
          <a:xfrm flipH="false" flipV="false" rot="4468650">
            <a:off x="1131609" y="481189"/>
            <a:ext cx="999523" cy="1060502"/>
          </a:xfrm>
          <a:custGeom>
            <a:avLst/>
            <a:gdLst/>
            <a:ahLst/>
            <a:cxnLst/>
            <a:rect r="r" b="b" t="t" l="l"/>
            <a:pathLst>
              <a:path h="1060502" w="999523">
                <a:moveTo>
                  <a:pt x="0" y="0"/>
                </a:moveTo>
                <a:lnTo>
                  <a:pt x="999523" y="0"/>
                </a:lnTo>
                <a:lnTo>
                  <a:pt x="999523"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Crafty Collage Cut-Outs Patterns and Textures"/>
          <p:cNvSpPr/>
          <p:nvPr/>
        </p:nvSpPr>
        <p:spPr>
          <a:xfrm flipH="false" flipV="false" rot="4468650">
            <a:off x="3157838" y="5784112"/>
            <a:ext cx="999523" cy="1060502"/>
          </a:xfrm>
          <a:custGeom>
            <a:avLst/>
            <a:gdLst/>
            <a:ahLst/>
            <a:cxnLst/>
            <a:rect r="r" b="b" t="t" l="l"/>
            <a:pathLst>
              <a:path h="1060502" w="999523">
                <a:moveTo>
                  <a:pt x="0" y="0"/>
                </a:moveTo>
                <a:lnTo>
                  <a:pt x="999524" y="0"/>
                </a:lnTo>
                <a:lnTo>
                  <a:pt x="999524"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descr="Crafty Collage Cut-Outs Patterns and Textures"/>
          <p:cNvSpPr/>
          <p:nvPr/>
        </p:nvSpPr>
        <p:spPr>
          <a:xfrm flipH="false" flipV="false" rot="4468650">
            <a:off x="-6732" y="6407549"/>
            <a:ext cx="999523" cy="1060502"/>
          </a:xfrm>
          <a:custGeom>
            <a:avLst/>
            <a:gdLst/>
            <a:ahLst/>
            <a:cxnLst/>
            <a:rect r="r" b="b" t="t" l="l"/>
            <a:pathLst>
              <a:path h="1060502" w="999523">
                <a:moveTo>
                  <a:pt x="0" y="0"/>
                </a:moveTo>
                <a:lnTo>
                  <a:pt x="999524" y="0"/>
                </a:lnTo>
                <a:lnTo>
                  <a:pt x="999524"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descr="Crafty Collage Cut-Outs Patterns and Textures"/>
          <p:cNvSpPr/>
          <p:nvPr/>
        </p:nvSpPr>
        <p:spPr>
          <a:xfrm flipH="false" flipV="false" rot="4468650">
            <a:off x="6509178" y="6407549"/>
            <a:ext cx="999523" cy="1060502"/>
          </a:xfrm>
          <a:custGeom>
            <a:avLst/>
            <a:gdLst/>
            <a:ahLst/>
            <a:cxnLst/>
            <a:rect r="r" b="b" t="t" l="l"/>
            <a:pathLst>
              <a:path h="1060502" w="999523">
                <a:moveTo>
                  <a:pt x="0" y="0"/>
                </a:moveTo>
                <a:lnTo>
                  <a:pt x="999523" y="0"/>
                </a:lnTo>
                <a:lnTo>
                  <a:pt x="999523"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descr="Crafty Collage Cut-Outs Patterns and Textures"/>
          <p:cNvSpPr/>
          <p:nvPr/>
        </p:nvSpPr>
        <p:spPr>
          <a:xfrm flipH="false" flipV="false" rot="4468650">
            <a:off x="3317515" y="2211219"/>
            <a:ext cx="999523" cy="1060502"/>
          </a:xfrm>
          <a:custGeom>
            <a:avLst/>
            <a:gdLst/>
            <a:ahLst/>
            <a:cxnLst/>
            <a:rect r="r" b="b" t="t" l="l"/>
            <a:pathLst>
              <a:path h="1060502" w="999523">
                <a:moveTo>
                  <a:pt x="0" y="0"/>
                </a:moveTo>
                <a:lnTo>
                  <a:pt x="999523" y="0"/>
                </a:lnTo>
                <a:lnTo>
                  <a:pt x="999523"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descr="Crafty Collage Cut-Outs Patterns and Textures"/>
          <p:cNvSpPr/>
          <p:nvPr/>
        </p:nvSpPr>
        <p:spPr>
          <a:xfrm flipH="false" flipV="false" rot="4468650">
            <a:off x="3437758" y="-422168"/>
            <a:ext cx="999523" cy="1060502"/>
          </a:xfrm>
          <a:custGeom>
            <a:avLst/>
            <a:gdLst/>
            <a:ahLst/>
            <a:cxnLst/>
            <a:rect r="r" b="b" t="t" l="l"/>
            <a:pathLst>
              <a:path h="1060502" w="999523">
                <a:moveTo>
                  <a:pt x="0" y="0"/>
                </a:moveTo>
                <a:lnTo>
                  <a:pt x="999523" y="0"/>
                </a:lnTo>
                <a:lnTo>
                  <a:pt x="999523"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descr="Crafty Collage Cut-Outs Patterns and Textures"/>
          <p:cNvSpPr/>
          <p:nvPr/>
        </p:nvSpPr>
        <p:spPr>
          <a:xfrm flipH="false" flipV="false" rot="4468650">
            <a:off x="1776264" y="6812362"/>
            <a:ext cx="999523" cy="1060502"/>
          </a:xfrm>
          <a:custGeom>
            <a:avLst/>
            <a:gdLst/>
            <a:ahLst/>
            <a:cxnLst/>
            <a:rect r="r" b="b" t="t" l="l"/>
            <a:pathLst>
              <a:path h="1060502" w="999523">
                <a:moveTo>
                  <a:pt x="0" y="0"/>
                </a:moveTo>
                <a:lnTo>
                  <a:pt x="999523" y="0"/>
                </a:lnTo>
                <a:lnTo>
                  <a:pt x="999523"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descr="Crafty Collage Cut-Outs Patterns and Textures"/>
          <p:cNvSpPr/>
          <p:nvPr/>
        </p:nvSpPr>
        <p:spPr>
          <a:xfrm flipH="false" flipV="false" rot="4468650">
            <a:off x="4847311" y="6784949"/>
            <a:ext cx="999523" cy="1060502"/>
          </a:xfrm>
          <a:custGeom>
            <a:avLst/>
            <a:gdLst/>
            <a:ahLst/>
            <a:cxnLst/>
            <a:rect r="r" b="b" t="t" l="l"/>
            <a:pathLst>
              <a:path h="1060502" w="999523">
                <a:moveTo>
                  <a:pt x="0" y="0"/>
                </a:moveTo>
                <a:lnTo>
                  <a:pt x="999523" y="0"/>
                </a:lnTo>
                <a:lnTo>
                  <a:pt x="999523"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descr="Crafty Collage Cut-Outs Patterns and Textures"/>
          <p:cNvSpPr/>
          <p:nvPr/>
        </p:nvSpPr>
        <p:spPr>
          <a:xfrm flipH="false" flipV="false" rot="4468650">
            <a:off x="637923" y="2423307"/>
            <a:ext cx="999523" cy="1060502"/>
          </a:xfrm>
          <a:custGeom>
            <a:avLst/>
            <a:gdLst/>
            <a:ahLst/>
            <a:cxnLst/>
            <a:rect r="r" b="b" t="t" l="l"/>
            <a:pathLst>
              <a:path h="1060502" w="999523">
                <a:moveTo>
                  <a:pt x="0" y="0"/>
                </a:moveTo>
                <a:lnTo>
                  <a:pt x="999523" y="0"/>
                </a:lnTo>
                <a:lnTo>
                  <a:pt x="999523"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descr="Crafty Collage Cut-Outs Patterns and Textures"/>
          <p:cNvSpPr/>
          <p:nvPr/>
        </p:nvSpPr>
        <p:spPr>
          <a:xfrm flipH="false" flipV="false" rot="4468650">
            <a:off x="6083918" y="2423307"/>
            <a:ext cx="999523" cy="1060502"/>
          </a:xfrm>
          <a:custGeom>
            <a:avLst/>
            <a:gdLst/>
            <a:ahLst/>
            <a:cxnLst/>
            <a:rect r="r" b="b" t="t" l="l"/>
            <a:pathLst>
              <a:path h="1060502" w="999523">
                <a:moveTo>
                  <a:pt x="0" y="0"/>
                </a:moveTo>
                <a:lnTo>
                  <a:pt x="999524" y="0"/>
                </a:lnTo>
                <a:lnTo>
                  <a:pt x="999524" y="1060502"/>
                </a:lnTo>
                <a:lnTo>
                  <a:pt x="0" y="106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EFD8"/>
        </a:solidFill>
      </p:bgPr>
    </p:bg>
    <p:spTree>
      <p:nvGrpSpPr>
        <p:cNvPr id="1" name=""/>
        <p:cNvGrpSpPr/>
        <p:nvPr/>
      </p:nvGrpSpPr>
      <p:grpSpPr>
        <a:xfrm>
          <a:off x="0" y="0"/>
          <a:ext cx="0" cy="0"/>
          <a:chOff x="0" y="0"/>
          <a:chExt cx="0" cy="0"/>
        </a:xfrm>
      </p:grpSpPr>
      <p:sp>
        <p:nvSpPr>
          <p:cNvPr name="Freeform 2" id="2"/>
          <p:cNvSpPr/>
          <p:nvPr/>
        </p:nvSpPr>
        <p:spPr>
          <a:xfrm flipH="false" flipV="false" rot="419981">
            <a:off x="1494818" y="-10512"/>
            <a:ext cx="2194484" cy="1698685"/>
          </a:xfrm>
          <a:custGeom>
            <a:avLst/>
            <a:gdLst/>
            <a:ahLst/>
            <a:cxnLst/>
            <a:rect r="r" b="b" t="t" l="l"/>
            <a:pathLst>
              <a:path h="1698685" w="2194484">
                <a:moveTo>
                  <a:pt x="0" y="0"/>
                </a:moveTo>
                <a:lnTo>
                  <a:pt x="2194484" y="0"/>
                </a:lnTo>
                <a:lnTo>
                  <a:pt x="2194484" y="1698684"/>
                </a:lnTo>
                <a:lnTo>
                  <a:pt x="0" y="1698684"/>
                </a:lnTo>
                <a:lnTo>
                  <a:pt x="0" y="0"/>
                </a:lnTo>
                <a:close/>
              </a:path>
            </a:pathLst>
          </a:custGeom>
          <a:blipFill>
            <a:blip r:embed="rId2">
              <a:extLst>
                <a:ext uri="{96DAC541-7B7A-43D3-8B79-37D633B846F1}">
                  <asvg:svgBlip xmlns:asvg="http://schemas.microsoft.com/office/drawing/2016/SVG/main" r:embed="rId3"/>
                </a:ext>
              </a:extLst>
            </a:blip>
            <a:stretch>
              <a:fillRect l="-244" t="0" r="-795" b="-1040"/>
            </a:stretch>
          </a:blipFill>
        </p:spPr>
      </p:sp>
      <p:sp>
        <p:nvSpPr>
          <p:cNvPr name="Freeform 3" id="3"/>
          <p:cNvSpPr/>
          <p:nvPr/>
        </p:nvSpPr>
        <p:spPr>
          <a:xfrm flipH="false" flipV="false" rot="0">
            <a:off x="0" y="1815557"/>
            <a:ext cx="7315200" cy="6153275"/>
          </a:xfrm>
          <a:custGeom>
            <a:avLst/>
            <a:gdLst/>
            <a:ahLst/>
            <a:cxnLst/>
            <a:rect r="r" b="b" t="t" l="l"/>
            <a:pathLst>
              <a:path h="6153275" w="7315200">
                <a:moveTo>
                  <a:pt x="0" y="0"/>
                </a:moveTo>
                <a:lnTo>
                  <a:pt x="7315200" y="0"/>
                </a:lnTo>
                <a:lnTo>
                  <a:pt x="7315200" y="6153275"/>
                </a:lnTo>
                <a:lnTo>
                  <a:pt x="0" y="6153275"/>
                </a:lnTo>
                <a:lnTo>
                  <a:pt x="0" y="0"/>
                </a:lnTo>
                <a:close/>
              </a:path>
            </a:pathLst>
          </a:custGeom>
          <a:blipFill>
            <a:blip r:embed="rId4"/>
            <a:stretch>
              <a:fillRect l="0" t="-2510" r="0" b="-16372"/>
            </a:stretch>
          </a:blipFill>
        </p:spPr>
      </p:sp>
      <p:sp>
        <p:nvSpPr>
          <p:cNvPr name="Freeform 4" id="4"/>
          <p:cNvSpPr/>
          <p:nvPr/>
        </p:nvSpPr>
        <p:spPr>
          <a:xfrm flipH="false" flipV="false" rot="0">
            <a:off x="-131252" y="4328751"/>
            <a:ext cx="6390500" cy="1087384"/>
          </a:xfrm>
          <a:custGeom>
            <a:avLst/>
            <a:gdLst/>
            <a:ahLst/>
            <a:cxnLst/>
            <a:rect r="r" b="b" t="t" l="l"/>
            <a:pathLst>
              <a:path h="1087384" w="6390500">
                <a:moveTo>
                  <a:pt x="0" y="0"/>
                </a:moveTo>
                <a:lnTo>
                  <a:pt x="6390500" y="0"/>
                </a:lnTo>
                <a:lnTo>
                  <a:pt x="6390500" y="1087384"/>
                </a:lnTo>
                <a:lnTo>
                  <a:pt x="0" y="1087384"/>
                </a:lnTo>
                <a:lnTo>
                  <a:pt x="0" y="0"/>
                </a:lnTo>
                <a:close/>
              </a:path>
            </a:pathLst>
          </a:custGeom>
          <a:blipFill>
            <a:blip r:embed="rId5"/>
            <a:stretch>
              <a:fillRect l="0" t="-237233" r="0" b="-250461"/>
            </a:stretch>
          </a:blipFill>
        </p:spPr>
      </p:sp>
      <p:sp>
        <p:nvSpPr>
          <p:cNvPr name="TextBox 5" id="5"/>
          <p:cNvSpPr txBox="true"/>
          <p:nvPr/>
        </p:nvSpPr>
        <p:spPr>
          <a:xfrm rot="0">
            <a:off x="0" y="4290651"/>
            <a:ext cx="6259248" cy="1125484"/>
          </a:xfrm>
          <a:prstGeom prst="rect">
            <a:avLst/>
          </a:prstGeom>
        </p:spPr>
        <p:txBody>
          <a:bodyPr anchor="t" rtlCol="false" tIns="0" lIns="0" bIns="0" rIns="0">
            <a:spAutoFit/>
          </a:bodyPr>
          <a:lstStyle/>
          <a:p>
            <a:pPr algn="ctr">
              <a:lnSpc>
                <a:spcPts val="3065"/>
              </a:lnSpc>
              <a:spcBef>
                <a:spcPct val="0"/>
              </a:spcBef>
            </a:pPr>
            <a:r>
              <a:rPr lang="en-US" b="true" sz="2189" spc="-32">
                <a:solidFill>
                  <a:srgbClr val="EA5833"/>
                </a:solidFill>
                <a:latin typeface="Playpen Sans Bold"/>
                <a:ea typeface="Playpen Sans Bold"/>
                <a:cs typeface="Playpen Sans Bold"/>
                <a:sym typeface="Playpen Sans Bold"/>
              </a:rPr>
              <a:t>Lunch time! Enjoying my delicious food yet I cannot stop thinking about my task involving Pillow and Open CV.</a:t>
            </a:r>
          </a:p>
        </p:txBody>
      </p:sp>
      <p:sp>
        <p:nvSpPr>
          <p:cNvPr name="TextBox 6" id="6"/>
          <p:cNvSpPr txBox="true"/>
          <p:nvPr/>
        </p:nvSpPr>
        <p:spPr>
          <a:xfrm rot="0">
            <a:off x="2054495" y="381281"/>
            <a:ext cx="1075129" cy="480508"/>
          </a:xfrm>
          <a:prstGeom prst="rect">
            <a:avLst/>
          </a:prstGeom>
        </p:spPr>
        <p:txBody>
          <a:bodyPr anchor="t" rtlCol="false" tIns="0" lIns="0" bIns="0" rIns="0">
            <a:spAutoFit/>
          </a:bodyPr>
          <a:lstStyle/>
          <a:p>
            <a:pPr algn="ctr">
              <a:lnSpc>
                <a:spcPts val="3965"/>
              </a:lnSpc>
              <a:spcBef>
                <a:spcPct val="0"/>
              </a:spcBef>
            </a:pPr>
            <a:r>
              <a:rPr lang="en-US" sz="2832" i="true" spc="-42">
                <a:solidFill>
                  <a:srgbClr val="EA5833"/>
                </a:solidFill>
                <a:latin typeface="IM Fell Italics"/>
                <a:ea typeface="IM Fell Italics"/>
                <a:cs typeface="IM Fell Italics"/>
                <a:sym typeface="IM Fell Italics"/>
              </a:rPr>
              <a:t>12:30pm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EFD8"/>
        </a:solidFill>
      </p:bgPr>
    </p:bg>
    <p:spTree>
      <p:nvGrpSpPr>
        <p:cNvPr id="1" name=""/>
        <p:cNvGrpSpPr/>
        <p:nvPr/>
      </p:nvGrpSpPr>
      <p:grpSpPr>
        <a:xfrm>
          <a:off x="0" y="0"/>
          <a:ext cx="0" cy="0"/>
          <a:chOff x="0" y="0"/>
          <a:chExt cx="0" cy="0"/>
        </a:xfrm>
      </p:grpSpPr>
      <p:sp>
        <p:nvSpPr>
          <p:cNvPr name="Freeform 2" id="2"/>
          <p:cNvSpPr/>
          <p:nvPr/>
        </p:nvSpPr>
        <p:spPr>
          <a:xfrm flipH="false" flipV="false" rot="0">
            <a:off x="2367643" y="69127"/>
            <a:ext cx="2004248" cy="2074254"/>
          </a:xfrm>
          <a:custGeom>
            <a:avLst/>
            <a:gdLst/>
            <a:ahLst/>
            <a:cxnLst/>
            <a:rect r="r" b="b" t="t" l="l"/>
            <a:pathLst>
              <a:path h="2074254" w="2004248">
                <a:moveTo>
                  <a:pt x="0" y="0"/>
                </a:moveTo>
                <a:lnTo>
                  <a:pt x="2004248" y="0"/>
                </a:lnTo>
                <a:lnTo>
                  <a:pt x="2004248" y="2074254"/>
                </a:lnTo>
                <a:lnTo>
                  <a:pt x="0" y="2074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2086231"/>
            <a:ext cx="7315200" cy="3149630"/>
          </a:xfrm>
          <a:prstGeom prst="rect">
            <a:avLst/>
          </a:prstGeom>
        </p:spPr>
        <p:txBody>
          <a:bodyPr anchor="t" rtlCol="false" tIns="0" lIns="0" bIns="0" rIns="0">
            <a:spAutoFit/>
          </a:bodyPr>
          <a:lstStyle/>
          <a:p>
            <a:pPr algn="l" marL="0" indent="0" lvl="0">
              <a:lnSpc>
                <a:spcPts val="2515"/>
              </a:lnSpc>
            </a:pPr>
            <a:r>
              <a:rPr lang="en-US" sz="1797">
                <a:solidFill>
                  <a:srgbClr val="000000"/>
                </a:solidFill>
                <a:latin typeface="Arimo"/>
                <a:ea typeface="Arimo"/>
                <a:cs typeface="Arimo"/>
                <a:sym typeface="Arimo"/>
              </a:rPr>
              <a:t>1:30 PM</a:t>
            </a:r>
          </a:p>
          <a:p>
            <a:pPr algn="l">
              <a:lnSpc>
                <a:spcPts val="2515"/>
              </a:lnSpc>
            </a:pPr>
            <a:r>
              <a:rPr lang="en-US" sz="1797">
                <a:solidFill>
                  <a:srgbClr val="000000"/>
                </a:solidFill>
                <a:latin typeface="Arimo"/>
                <a:ea typeface="Arimo"/>
                <a:cs typeface="Arimo"/>
                <a:sym typeface="Arimo"/>
              </a:rPr>
              <a:t>Back at it. The image stitching task begins by pre-processing the individual images with Pillow to ensure consistent size and orientation. I start by rotating and cropping each image using image.rotate() and image.crop(), ensuring they align correctly. Once the images are properly oriented and sized, I feed them into OpenCV’s cv2.Stitcher_create() to perform the actual stitching. After some fine-tuning and adjustments, the panorama comes out nearly perfect. A little cleanup using Pillow to touch up the final output, and it's ready for the client.</a:t>
            </a:r>
          </a:p>
        </p:txBody>
      </p:sp>
      <p:grpSp>
        <p:nvGrpSpPr>
          <p:cNvPr name="Group 4" id="4"/>
          <p:cNvGrpSpPr>
            <a:grpSpLocks noChangeAspect="true"/>
          </p:cNvGrpSpPr>
          <p:nvPr/>
        </p:nvGrpSpPr>
        <p:grpSpPr>
          <a:xfrm rot="0">
            <a:off x="1853376" y="5019732"/>
            <a:ext cx="3032782" cy="2569777"/>
            <a:chOff x="0" y="0"/>
            <a:chExt cx="19050000" cy="16141700"/>
          </a:xfrm>
        </p:grpSpPr>
        <p:sp>
          <p:nvSpPr>
            <p:cNvPr name="Freeform 5" id="5"/>
            <p:cNvSpPr/>
            <p:nvPr/>
          </p:nvSpPr>
          <p:spPr>
            <a:xfrm flipH="false" flipV="false" rot="0">
              <a:off x="367919" y="327025"/>
              <a:ext cx="18314288" cy="10660888"/>
            </a:xfrm>
            <a:custGeom>
              <a:avLst/>
              <a:gdLst/>
              <a:ahLst/>
              <a:cxnLst/>
              <a:rect r="r" b="b" t="t" l="l"/>
              <a:pathLst>
                <a:path h="10660888" w="18314288">
                  <a:moveTo>
                    <a:pt x="18314162" y="10660888"/>
                  </a:moveTo>
                  <a:lnTo>
                    <a:pt x="0" y="10660888"/>
                  </a:lnTo>
                  <a:lnTo>
                    <a:pt x="0" y="0"/>
                  </a:lnTo>
                  <a:lnTo>
                    <a:pt x="18314288" y="0"/>
                  </a:lnTo>
                  <a:lnTo>
                    <a:pt x="18314288" y="10660888"/>
                  </a:lnTo>
                  <a:close/>
                </a:path>
              </a:pathLst>
            </a:custGeom>
            <a:solidFill>
              <a:srgbClr val="000000">
                <a:alpha val="0"/>
              </a:srgbClr>
            </a:solidFill>
            <a:ln w="12700">
              <a:solidFill>
                <a:srgbClr val="000000"/>
              </a:solidFill>
            </a:ln>
          </p:spPr>
        </p:sp>
        <p:sp>
          <p:nvSpPr>
            <p:cNvPr name="Freeform 6" id="6"/>
            <p:cNvSpPr/>
            <p:nvPr/>
          </p:nvSpPr>
          <p:spPr>
            <a:xfrm flipH="false" flipV="false" rot="0">
              <a:off x="0" y="0"/>
              <a:ext cx="19050000" cy="16141700"/>
            </a:xfrm>
            <a:custGeom>
              <a:avLst/>
              <a:gdLst/>
              <a:ahLst/>
              <a:cxnLst/>
              <a:rect r="r" b="b" t="t" l="l"/>
              <a:pathLst>
                <a:path h="16141700" w="19050000">
                  <a:moveTo>
                    <a:pt x="19050000" y="16141700"/>
                  </a:moveTo>
                  <a:lnTo>
                    <a:pt x="0" y="16141700"/>
                  </a:lnTo>
                  <a:lnTo>
                    <a:pt x="0" y="0"/>
                  </a:lnTo>
                  <a:lnTo>
                    <a:pt x="19050000" y="0"/>
                  </a:lnTo>
                  <a:lnTo>
                    <a:pt x="19050000" y="16141700"/>
                  </a:lnTo>
                  <a:close/>
                </a:path>
              </a:pathLst>
            </a:custGeom>
            <a:blipFill>
              <a:blip r:embed="rId4"/>
              <a:stretch>
                <a:fillRect l="0" t="-9" r="0" b="-9"/>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D76F"/>
        </a:solidFill>
      </p:bgPr>
    </p:bg>
    <p:spTree>
      <p:nvGrpSpPr>
        <p:cNvPr id="1" name=""/>
        <p:cNvGrpSpPr/>
        <p:nvPr/>
      </p:nvGrpSpPr>
      <p:grpSpPr>
        <a:xfrm>
          <a:off x="0" y="0"/>
          <a:ext cx="0" cy="0"/>
          <a:chOff x="0" y="0"/>
          <a:chExt cx="0" cy="0"/>
        </a:xfrm>
      </p:grpSpPr>
      <p:sp>
        <p:nvSpPr>
          <p:cNvPr name="Freeform 2" id="2"/>
          <p:cNvSpPr/>
          <p:nvPr/>
        </p:nvSpPr>
        <p:spPr>
          <a:xfrm flipH="false" flipV="false" rot="0">
            <a:off x="327596" y="116331"/>
            <a:ext cx="6430868" cy="6633246"/>
          </a:xfrm>
          <a:custGeom>
            <a:avLst/>
            <a:gdLst/>
            <a:ahLst/>
            <a:cxnLst/>
            <a:rect r="r" b="b" t="t" l="l"/>
            <a:pathLst>
              <a:path h="6633246" w="6430868">
                <a:moveTo>
                  <a:pt x="0" y="0"/>
                </a:moveTo>
                <a:lnTo>
                  <a:pt x="6430868" y="0"/>
                </a:lnTo>
                <a:lnTo>
                  <a:pt x="6430868" y="6633246"/>
                </a:lnTo>
                <a:lnTo>
                  <a:pt x="0" y="6633246"/>
                </a:lnTo>
                <a:lnTo>
                  <a:pt x="0" y="0"/>
                </a:lnTo>
                <a:close/>
              </a:path>
            </a:pathLst>
          </a:custGeom>
          <a:blipFill>
            <a:blip r:embed="rId2">
              <a:extLst>
                <a:ext uri="{96DAC541-7B7A-43D3-8B79-37D633B846F1}">
                  <asvg:svgBlip xmlns:asvg="http://schemas.microsoft.com/office/drawing/2016/SVG/main" r:embed="rId3"/>
                </a:ext>
              </a:extLst>
            </a:blip>
            <a:stretch>
              <a:fillRect l="-10306" t="-1998" r="-7810" b="-3769"/>
            </a:stretch>
          </a:blipFill>
        </p:spPr>
      </p:sp>
      <p:sp>
        <p:nvSpPr>
          <p:cNvPr name="Freeform 3" id="3"/>
          <p:cNvSpPr/>
          <p:nvPr/>
        </p:nvSpPr>
        <p:spPr>
          <a:xfrm flipH="true" flipV="false" rot="0">
            <a:off x="5318531" y="6183954"/>
            <a:ext cx="1996669" cy="1131246"/>
          </a:xfrm>
          <a:custGeom>
            <a:avLst/>
            <a:gdLst/>
            <a:ahLst/>
            <a:cxnLst/>
            <a:rect r="r" b="b" t="t" l="l"/>
            <a:pathLst>
              <a:path h="1131246" w="1996669">
                <a:moveTo>
                  <a:pt x="1996669" y="0"/>
                </a:moveTo>
                <a:lnTo>
                  <a:pt x="0" y="0"/>
                </a:lnTo>
                <a:lnTo>
                  <a:pt x="0" y="1131246"/>
                </a:lnTo>
                <a:lnTo>
                  <a:pt x="1996669" y="1131246"/>
                </a:lnTo>
                <a:lnTo>
                  <a:pt x="199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56313" y="84906"/>
            <a:ext cx="3688173" cy="6638947"/>
          </a:xfrm>
          <a:prstGeom prst="rect">
            <a:avLst/>
          </a:prstGeom>
        </p:spPr>
        <p:txBody>
          <a:bodyPr anchor="t" rtlCol="false" tIns="0" lIns="0" bIns="0" rIns="0">
            <a:spAutoFit/>
          </a:bodyPr>
          <a:lstStyle/>
          <a:p>
            <a:pPr algn="ctr">
              <a:lnSpc>
                <a:spcPts val="3552"/>
              </a:lnSpc>
            </a:pPr>
            <a:r>
              <a:rPr lang="en-US" sz="2537" spc="-38">
                <a:solidFill>
                  <a:srgbClr val="000001"/>
                </a:solidFill>
                <a:latin typeface="IM Fell"/>
                <a:ea typeface="IM Fell"/>
                <a:cs typeface="IM Fell"/>
                <a:sym typeface="IM Fell"/>
              </a:rPr>
              <a:t>At 3:00 PM, a new request arrives—a client needs to detect faces in images and blur them for privacy reasons. OpenCV proves to be highly beneficial for this task. I begin by loading the images and utilize a pre-trained Haar Cascade classifier with cv2.CascadeClassifier() to identify the faces. After detection, I apply a Gaussian blur to the face area using cv2.GaussianBlur() and save the final result.</a:t>
            </a:r>
          </a:p>
        </p:txBody>
      </p:sp>
      <p:sp>
        <p:nvSpPr>
          <p:cNvPr name="Freeform 5" id="5"/>
          <p:cNvSpPr/>
          <p:nvPr/>
        </p:nvSpPr>
        <p:spPr>
          <a:xfrm flipH="false" flipV="false" rot="0">
            <a:off x="4853826" y="142056"/>
            <a:ext cx="2926080" cy="2161642"/>
          </a:xfrm>
          <a:custGeom>
            <a:avLst/>
            <a:gdLst/>
            <a:ahLst/>
            <a:cxnLst/>
            <a:rect r="r" b="b" t="t" l="l"/>
            <a:pathLst>
              <a:path h="2161642" w="2926080">
                <a:moveTo>
                  <a:pt x="0" y="0"/>
                </a:moveTo>
                <a:lnTo>
                  <a:pt x="2926080" y="0"/>
                </a:lnTo>
                <a:lnTo>
                  <a:pt x="2926080" y="2161641"/>
                </a:lnTo>
                <a:lnTo>
                  <a:pt x="0" y="21616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EFD8"/>
        </a:solidFill>
      </p:bgPr>
    </p:bg>
    <p:spTree>
      <p:nvGrpSpPr>
        <p:cNvPr id="1" name=""/>
        <p:cNvGrpSpPr/>
        <p:nvPr/>
      </p:nvGrpSpPr>
      <p:grpSpPr>
        <a:xfrm>
          <a:off x="0" y="0"/>
          <a:ext cx="0" cy="0"/>
          <a:chOff x="0" y="0"/>
          <a:chExt cx="0" cy="0"/>
        </a:xfrm>
      </p:grpSpPr>
      <p:sp>
        <p:nvSpPr>
          <p:cNvPr name="Freeform 2" id="2"/>
          <p:cNvSpPr/>
          <p:nvPr/>
        </p:nvSpPr>
        <p:spPr>
          <a:xfrm flipH="false" flipV="false" rot="0">
            <a:off x="569592" y="5164716"/>
            <a:ext cx="6235660" cy="1877852"/>
          </a:xfrm>
          <a:custGeom>
            <a:avLst/>
            <a:gdLst/>
            <a:ahLst/>
            <a:cxnLst/>
            <a:rect r="r" b="b" t="t" l="l"/>
            <a:pathLst>
              <a:path h="1877852" w="6235660">
                <a:moveTo>
                  <a:pt x="0" y="0"/>
                </a:moveTo>
                <a:lnTo>
                  <a:pt x="6235660" y="0"/>
                </a:lnTo>
                <a:lnTo>
                  <a:pt x="6235660" y="1877852"/>
                </a:lnTo>
                <a:lnTo>
                  <a:pt x="0" y="1877852"/>
                </a:lnTo>
                <a:lnTo>
                  <a:pt x="0" y="0"/>
                </a:lnTo>
                <a:close/>
              </a:path>
            </a:pathLst>
          </a:custGeom>
          <a:blipFill>
            <a:blip r:embed="rId2"/>
            <a:stretch>
              <a:fillRect l="0" t="-3830" r="0" b="-3830"/>
            </a:stretch>
          </a:blipFill>
        </p:spPr>
      </p:sp>
      <p:sp>
        <p:nvSpPr>
          <p:cNvPr name="Freeform 3" id="3"/>
          <p:cNvSpPr/>
          <p:nvPr/>
        </p:nvSpPr>
        <p:spPr>
          <a:xfrm flipH="false" flipV="false" rot="0">
            <a:off x="0" y="35273"/>
            <a:ext cx="3317469" cy="1392494"/>
          </a:xfrm>
          <a:custGeom>
            <a:avLst/>
            <a:gdLst/>
            <a:ahLst/>
            <a:cxnLst/>
            <a:rect r="r" b="b" t="t" l="l"/>
            <a:pathLst>
              <a:path h="1392494" w="3317469">
                <a:moveTo>
                  <a:pt x="0" y="0"/>
                </a:moveTo>
                <a:lnTo>
                  <a:pt x="3317469" y="0"/>
                </a:lnTo>
                <a:lnTo>
                  <a:pt x="3317469" y="1392494"/>
                </a:lnTo>
                <a:lnTo>
                  <a:pt x="0" y="1392494"/>
                </a:lnTo>
                <a:lnTo>
                  <a:pt x="0" y="0"/>
                </a:lnTo>
                <a:close/>
              </a:path>
            </a:pathLst>
          </a:custGeom>
          <a:blipFill>
            <a:blip r:embed="rId3"/>
            <a:stretch>
              <a:fillRect l="0" t="-22131" r="0" b="-22131"/>
            </a:stretch>
          </a:blipFill>
        </p:spPr>
      </p:sp>
      <p:sp>
        <p:nvSpPr>
          <p:cNvPr name="TextBox 4" id="4"/>
          <p:cNvSpPr txBox="true"/>
          <p:nvPr/>
        </p:nvSpPr>
        <p:spPr>
          <a:xfrm rot="0">
            <a:off x="0" y="1486561"/>
            <a:ext cx="7138472" cy="3617442"/>
          </a:xfrm>
          <a:prstGeom prst="rect">
            <a:avLst/>
          </a:prstGeom>
        </p:spPr>
        <p:txBody>
          <a:bodyPr anchor="t" rtlCol="false" tIns="0" lIns="0" bIns="0" rIns="0">
            <a:spAutoFit/>
          </a:bodyPr>
          <a:lstStyle/>
          <a:p>
            <a:pPr algn="l">
              <a:lnSpc>
                <a:spcPts val="3157"/>
              </a:lnSpc>
            </a:pPr>
            <a:r>
              <a:rPr lang="en-US" sz="2255" spc="-33">
                <a:solidFill>
                  <a:srgbClr val="000000"/>
                </a:solidFill>
                <a:latin typeface="IM Fell"/>
                <a:ea typeface="IM Fell"/>
                <a:cs typeface="IM Fell"/>
                <a:sym typeface="IM Fell"/>
              </a:rPr>
              <a:t>As I concluded the day's work, I reviewed the activities that we had progressed on so far and sorted the completed and pending tasks. I also went ahead and added some updates to our object detection model and sent some updates to the team.</a:t>
            </a:r>
          </a:p>
          <a:p>
            <a:pPr algn="l">
              <a:lnSpc>
                <a:spcPts val="3157"/>
              </a:lnSpc>
            </a:pPr>
          </a:p>
          <a:p>
            <a:pPr algn="l">
              <a:lnSpc>
                <a:spcPts val="3297"/>
              </a:lnSpc>
              <a:spcBef>
                <a:spcPct val="0"/>
              </a:spcBef>
            </a:pPr>
            <a:r>
              <a:rPr lang="en-US" sz="2355" spc="-35">
                <a:solidFill>
                  <a:srgbClr val="000000"/>
                </a:solidFill>
                <a:latin typeface="IM Fell"/>
                <a:ea typeface="IM Fell"/>
                <a:cs typeface="IM Fell"/>
                <a:sym typeface="IM Fell"/>
              </a:rPr>
              <a:t>The h</a:t>
            </a:r>
            <a:r>
              <a:rPr lang="en-US" sz="2355" spc="-35">
                <a:solidFill>
                  <a:srgbClr val="000000"/>
                </a:solidFill>
                <a:latin typeface="IM Fell"/>
                <a:ea typeface="IM Fell"/>
                <a:cs typeface="IM Fell"/>
                <a:sym typeface="IM Fell"/>
              </a:rPr>
              <a:t>ighlight of the day was</a:t>
            </a:r>
            <a:r>
              <a:rPr lang="en-US" sz="2355" i="true" spc="-35">
                <a:solidFill>
                  <a:srgbClr val="000000"/>
                </a:solidFill>
                <a:latin typeface="IM Fell Italics"/>
                <a:ea typeface="IM Fell Italics"/>
                <a:cs typeface="IM Fell Italics"/>
                <a:sym typeface="IM Fell Italics"/>
              </a:rPr>
              <a:t> color channel conversions</a:t>
            </a:r>
            <a:r>
              <a:rPr lang="en-US" sz="2355" spc="-35">
                <a:solidFill>
                  <a:srgbClr val="000000"/>
                </a:solidFill>
                <a:latin typeface="IM Fell"/>
                <a:ea typeface="IM Fell"/>
                <a:cs typeface="IM Fell"/>
                <a:sym typeface="IM Fell"/>
              </a:rPr>
              <a:t>,</a:t>
            </a:r>
            <a:r>
              <a:rPr lang="en-US" sz="2355" i="true" spc="-35">
                <a:solidFill>
                  <a:srgbClr val="000000"/>
                </a:solidFill>
                <a:latin typeface="IM Fell Italics"/>
                <a:ea typeface="IM Fell Italics"/>
                <a:cs typeface="IM Fell Italics"/>
                <a:sym typeface="IM Fell Italics"/>
              </a:rPr>
              <a:t> </a:t>
            </a:r>
            <a:r>
              <a:rPr lang="en-US" sz="2355" i="true" spc="-35">
                <a:solidFill>
                  <a:srgbClr val="EA5833"/>
                </a:solidFill>
                <a:latin typeface="IM Fell Italics"/>
                <a:ea typeface="IM Fell Italics"/>
                <a:cs typeface="IM Fell Italics"/>
                <a:sym typeface="IM Fell Italics"/>
              </a:rPr>
              <a:t>the process of changing colors from one color space to another</a:t>
            </a:r>
            <a:r>
              <a:rPr lang="en-US" sz="2355" spc="-35">
                <a:solidFill>
                  <a:srgbClr val="000000"/>
                </a:solidFill>
                <a:latin typeface="IM Fell"/>
                <a:ea typeface="IM Fell"/>
                <a:cs typeface="IM Fell"/>
                <a:sym typeface="IM Fell"/>
              </a:rPr>
              <a:t>. A major goal for tomorrow is to include advanced filtering options and faster image processing.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DAGRE5Jbcfs</dc:identifier>
  <dcterms:modified xsi:type="dcterms:W3CDTF">2011-08-01T06:04:30Z</dcterms:modified>
  <cp:revision>1</cp:revision>
  <dc:title>Elements of a Story Activity Story Book in Cream Green Bright and Colorful Collage Style</dc:title>
</cp:coreProperties>
</file>